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panose="02040604050505020304" pitchFamily="18" charset="0"/>
      <p:regular r:id="rId20"/>
    </p:embeddedFont>
    <p:embeddedFont>
      <p:font typeface="Lato" panose="020F0802020204030203" pitchFamily="34" charset="0"/>
      <p:regular r:id="rId21"/>
      <p:bold r:id="rId22"/>
      <p:italic r:id="rId23"/>
      <p:boldItalic r:id="rId24"/>
    </p:embeddedFont>
    <p:embeddedFont>
      <p:font typeface="Radley" panose="020B0604020202020204"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ECEK9A8VS+1loL+XNnLL+4Dz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Banner: </a:t>
            </a:r>
            <a:endParaRPr/>
          </a:p>
          <a:p>
            <a:pPr marL="0" marR="0" lvl="0" indent="0" algn="l" rtl="0">
              <a:lnSpc>
                <a:spcPct val="100000"/>
              </a:lnSpc>
              <a:spcBef>
                <a:spcPts val="0"/>
              </a:spcBef>
              <a:spcAft>
                <a:spcPts val="0"/>
              </a:spcAft>
              <a:buClr>
                <a:schemeClr val="dk1"/>
              </a:buClr>
              <a:buSzPts val="1200"/>
              <a:buFont typeface="Calibri"/>
              <a:buNone/>
            </a:pPr>
            <a:r>
              <a:rPr lang="en-US"/>
              <a:t>The concept of receptors was unproven for 80 years until the cloning of the first receptor</a:t>
            </a:r>
            <a:endParaRPr/>
          </a:p>
          <a:p>
            <a:pPr marL="0" lvl="0" indent="0" algn="l" rtl="0">
              <a:lnSpc>
                <a:spcPct val="100000"/>
              </a:lnSpc>
              <a:spcBef>
                <a:spcPts val="0"/>
              </a:spcBef>
              <a:spcAft>
                <a:spcPts val="0"/>
              </a:spcAft>
              <a:buSzPts val="1400"/>
              <a:buNone/>
            </a:pPr>
            <a:endParaRPr/>
          </a:p>
        </p:txBody>
      </p:sp>
      <p:sp>
        <p:nvSpPr>
          <p:cNvPr id="179" name="Google Shape;1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Banner: </a:t>
            </a:r>
            <a:endParaRPr/>
          </a:p>
          <a:p>
            <a:pPr marL="0" marR="0" lvl="0" indent="0" algn="l" rtl="0">
              <a:lnSpc>
                <a:spcPct val="100000"/>
              </a:lnSpc>
              <a:spcBef>
                <a:spcPts val="0"/>
              </a:spcBef>
              <a:spcAft>
                <a:spcPts val="0"/>
              </a:spcAft>
              <a:buClr>
                <a:schemeClr val="dk1"/>
              </a:buClr>
              <a:buSzPts val="1200"/>
              <a:buFont typeface="Calibri"/>
              <a:buNone/>
            </a:pPr>
            <a:r>
              <a:rPr lang="en-US"/>
              <a:t>The concept of receptors was unproven for 80 years until the cloning of the first receptor</a:t>
            </a:r>
            <a:endParaRPr/>
          </a:p>
          <a:p>
            <a:pPr marL="0" lvl="0" indent="0" algn="l" rtl="0">
              <a:lnSpc>
                <a:spcPct val="100000"/>
              </a:lnSpc>
              <a:spcBef>
                <a:spcPts val="0"/>
              </a:spcBef>
              <a:spcAft>
                <a:spcPts val="0"/>
              </a:spcAft>
              <a:buSzPts val="1400"/>
              <a:buNone/>
            </a:pPr>
            <a:endParaRPr/>
          </a:p>
        </p:txBody>
      </p:sp>
      <p:sp>
        <p:nvSpPr>
          <p:cNvPr id="188" name="Google Shape;1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4"/>
          <p:cNvSpPr txBox="1">
            <a:spLocks noGrp="1"/>
          </p:cNvSpPr>
          <p:nvPr>
            <p:ph type="ctrTitle"/>
          </p:nvPr>
        </p:nvSpPr>
        <p:spPr>
          <a:xfrm>
            <a:off x="1534881" y="3752918"/>
            <a:ext cx="9144000" cy="15342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800"/>
              <a:buFont typeface="Lato"/>
              <a:buNone/>
              <a:defRPr sz="48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1524000" y="5287160"/>
            <a:ext cx="9144000" cy="798519"/>
          </a:xfrm>
          <a:prstGeom prst="rect">
            <a:avLst/>
          </a:prstGeom>
          <a:noFill/>
          <a:ln>
            <a:noFill/>
          </a:ln>
        </p:spPr>
        <p:txBody>
          <a:bodyPr spcFirstLastPara="1" wrap="square" lIns="91425" tIns="45700" rIns="91425" bIns="45700" anchor="t" anchorCtr="0">
            <a:noAutofit/>
          </a:bodyPr>
          <a:lstStyle>
            <a:lvl1pPr lvl="0" algn="ctr">
              <a:lnSpc>
                <a:spcPct val="110000"/>
              </a:lnSpc>
              <a:spcBef>
                <a:spcPts val="600"/>
              </a:spcBef>
              <a:spcAft>
                <a:spcPts val="0"/>
              </a:spcAft>
              <a:buSzPts val="2800"/>
              <a:buFont typeface="Lato"/>
              <a:buNone/>
              <a:defRPr sz="2800">
                <a:solidFill>
                  <a:schemeClr val="accent3"/>
                </a:solidFil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14" descr="Image"/>
          <p:cNvPicPr preferRelativeResize="0"/>
          <p:nvPr/>
        </p:nvPicPr>
        <p:blipFill rotWithShape="1">
          <a:blip r:embed="rId2">
            <a:alphaModFix/>
          </a:blip>
          <a:srcRect/>
          <a:stretch/>
        </p:blipFill>
        <p:spPr>
          <a:xfrm>
            <a:off x="2294614" y="1159949"/>
            <a:ext cx="7661457" cy="1655751"/>
          </a:xfrm>
          <a:prstGeom prst="rect">
            <a:avLst/>
          </a:prstGeom>
          <a:noFill/>
          <a:ln>
            <a:noFill/>
          </a:ln>
        </p:spPr>
      </p:pic>
      <p:cxnSp>
        <p:nvCxnSpPr>
          <p:cNvPr id="22" name="Google Shape;22;p14"/>
          <p:cNvCxnSpPr/>
          <p:nvPr/>
        </p:nvCxnSpPr>
        <p:spPr>
          <a:xfrm>
            <a:off x="734781" y="3572220"/>
            <a:ext cx="10744200" cy="0"/>
          </a:xfrm>
          <a:prstGeom prst="straightConnector1">
            <a:avLst/>
          </a:prstGeom>
          <a:noFill/>
          <a:ln w="38100" cap="flat" cmpd="sng">
            <a:solidFill>
              <a:srgbClr val="A0A1A2"/>
            </a:solidFill>
            <a:prstDash val="solid"/>
            <a:miter lim="4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sp>
        <p:nvSpPr>
          <p:cNvPr id="74" name="Google Shape;74;p26"/>
          <p:cNvSpPr txBox="1">
            <a:spLocks noGrp="1"/>
          </p:cNvSpPr>
          <p:nvPr>
            <p:ph type="body" idx="1"/>
          </p:nvPr>
        </p:nvSpPr>
        <p:spPr>
          <a:xfrm>
            <a:off x="355600" y="2194560"/>
            <a:ext cx="5488354" cy="3940606"/>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solidFill>
                  <a:schemeClr val="dk1"/>
                </a:solidFill>
              </a:defRPr>
            </a:lvl1pPr>
            <a:lvl2pPr marL="914400" lvl="1" indent="-342900" algn="l">
              <a:lnSpc>
                <a:spcPct val="110000"/>
              </a:lnSpc>
              <a:spcBef>
                <a:spcPts val="600"/>
              </a:spcBef>
              <a:spcAft>
                <a:spcPts val="0"/>
              </a:spcAft>
              <a:buSzPts val="1800"/>
              <a:buChar char="-"/>
              <a:defRPr sz="1800">
                <a:solidFill>
                  <a:schemeClr val="dk1"/>
                </a:solidFill>
              </a:defRPr>
            </a:lvl2pPr>
            <a:lvl3pPr marL="1371600" lvl="2" indent="-330200" algn="l">
              <a:lnSpc>
                <a:spcPct val="110000"/>
              </a:lnSpc>
              <a:spcBef>
                <a:spcPts val="600"/>
              </a:spcBef>
              <a:spcAft>
                <a:spcPts val="0"/>
              </a:spcAft>
              <a:buSzPts val="1600"/>
              <a:buChar char="•"/>
              <a:defRPr sz="1600">
                <a:solidFill>
                  <a:schemeClr val="dk1"/>
                </a:solidFill>
              </a:defRPr>
            </a:lvl3pPr>
            <a:lvl4pPr marL="1828800" lvl="3" indent="-330200" algn="l">
              <a:lnSpc>
                <a:spcPct val="110000"/>
              </a:lnSpc>
              <a:spcBef>
                <a:spcPts val="600"/>
              </a:spcBef>
              <a:spcAft>
                <a:spcPts val="0"/>
              </a:spcAft>
              <a:buSzPts val="1600"/>
              <a:buChar char="-"/>
              <a:defRPr sz="1600">
                <a:solidFill>
                  <a:schemeClr val="dk1"/>
                </a:solidFill>
              </a:defRPr>
            </a:lvl4pPr>
            <a:lvl5pPr marL="2286000" lvl="4" indent="-330200" algn="l">
              <a:lnSpc>
                <a:spcPct val="110000"/>
              </a:lnSpc>
              <a:spcBef>
                <a:spcPts val="600"/>
              </a:spcBef>
              <a:spcAft>
                <a:spcPts val="0"/>
              </a:spcAft>
              <a:buSzPts val="1600"/>
              <a:buChar char="•"/>
              <a:defRPr sz="16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body" idx="2"/>
          </p:nvPr>
        </p:nvSpPr>
        <p:spPr>
          <a:xfrm>
            <a:off x="6267084" y="2194560"/>
            <a:ext cx="5488354" cy="3940607"/>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solidFill>
                  <a:schemeClr val="dk1"/>
                </a:solidFill>
              </a:defRPr>
            </a:lvl1pPr>
            <a:lvl2pPr marL="914400" lvl="1" indent="-342900" algn="l">
              <a:lnSpc>
                <a:spcPct val="110000"/>
              </a:lnSpc>
              <a:spcBef>
                <a:spcPts val="600"/>
              </a:spcBef>
              <a:spcAft>
                <a:spcPts val="0"/>
              </a:spcAft>
              <a:buSzPts val="1800"/>
              <a:buChar char="-"/>
              <a:defRPr sz="1800">
                <a:solidFill>
                  <a:schemeClr val="dk1"/>
                </a:solidFill>
              </a:defRPr>
            </a:lvl2pPr>
            <a:lvl3pPr marL="1371600" lvl="2" indent="-330200" algn="l">
              <a:lnSpc>
                <a:spcPct val="110000"/>
              </a:lnSpc>
              <a:spcBef>
                <a:spcPts val="600"/>
              </a:spcBef>
              <a:spcAft>
                <a:spcPts val="0"/>
              </a:spcAft>
              <a:buSzPts val="1600"/>
              <a:buChar char="•"/>
              <a:defRPr sz="1600">
                <a:solidFill>
                  <a:schemeClr val="dk1"/>
                </a:solidFill>
              </a:defRPr>
            </a:lvl3pPr>
            <a:lvl4pPr marL="1828800" lvl="3" indent="-330200" algn="l">
              <a:lnSpc>
                <a:spcPct val="110000"/>
              </a:lnSpc>
              <a:spcBef>
                <a:spcPts val="600"/>
              </a:spcBef>
              <a:spcAft>
                <a:spcPts val="0"/>
              </a:spcAft>
              <a:buSzPts val="1600"/>
              <a:buChar char="-"/>
              <a:defRPr sz="1600">
                <a:solidFill>
                  <a:schemeClr val="dk1"/>
                </a:solidFill>
              </a:defRPr>
            </a:lvl4pPr>
            <a:lvl5pPr marL="2286000" lvl="4" indent="-330200" algn="l">
              <a:lnSpc>
                <a:spcPct val="110000"/>
              </a:lnSpc>
              <a:spcBef>
                <a:spcPts val="600"/>
              </a:spcBef>
              <a:spcAft>
                <a:spcPts val="0"/>
              </a:spcAft>
              <a:buSzPts val="1600"/>
              <a:buChar char="•"/>
              <a:defRPr sz="16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txBox="1">
            <a:spLocks noGrp="1"/>
          </p:cNvSpPr>
          <p:nvPr>
            <p:ph type="body" idx="3"/>
          </p:nvPr>
        </p:nvSpPr>
        <p:spPr>
          <a:xfrm>
            <a:off x="355600" y="1463040"/>
            <a:ext cx="5488354" cy="639762"/>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600"/>
              </a:spcBef>
              <a:spcAft>
                <a:spcPts val="0"/>
              </a:spcAft>
              <a:buSzPts val="2200"/>
              <a:buFont typeface="Lato"/>
              <a:buNone/>
              <a:defRPr sz="2200" b="1">
                <a:solidFill>
                  <a:schemeClr val="accent2"/>
                </a:solidFill>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26"/>
          <p:cNvSpPr txBox="1">
            <a:spLocks noGrp="1"/>
          </p:cNvSpPr>
          <p:nvPr>
            <p:ph type="body" idx="4"/>
          </p:nvPr>
        </p:nvSpPr>
        <p:spPr>
          <a:xfrm>
            <a:off x="6267084" y="1463040"/>
            <a:ext cx="5488354" cy="639762"/>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600"/>
              </a:spcBef>
              <a:spcAft>
                <a:spcPts val="0"/>
              </a:spcAft>
              <a:buSzPts val="2200"/>
              <a:buFont typeface="Lato"/>
              <a:buNone/>
              <a:defRPr sz="2200" b="1">
                <a:solidFill>
                  <a:schemeClr val="accent2"/>
                </a:solidFill>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6"/>
          <p:cNvSpPr txBox="1">
            <a:spLocks noGrp="1"/>
          </p:cNvSpPr>
          <p:nvPr>
            <p:ph type="ftr" idx="11"/>
          </p:nvPr>
        </p:nvSpPr>
        <p:spPr>
          <a:xfrm>
            <a:off x="1752600" y="6238141"/>
            <a:ext cx="3653536" cy="27378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26"/>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Lato"/>
              <a:buNone/>
              <a:defRPr>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 name="Google Shape;81;p26"/>
          <p:cNvCxnSpPr/>
          <p:nvPr/>
        </p:nvCxnSpPr>
        <p:spPr>
          <a:xfrm>
            <a:off x="428625" y="1336344"/>
            <a:ext cx="11763375" cy="0"/>
          </a:xfrm>
          <a:prstGeom prst="straightConnector1">
            <a:avLst/>
          </a:prstGeom>
          <a:noFill/>
          <a:ln w="12700" cap="flat" cmpd="sng">
            <a:solidFill>
              <a:srgbClr val="F8F8F8"/>
            </a:solidFill>
            <a:prstDash val="solid"/>
            <a:miter lim="800000"/>
            <a:headEnd type="none" w="sm" len="sm"/>
            <a:tailEnd type="none" w="sm" len="sm"/>
          </a:ln>
        </p:spPr>
      </p:cxnSp>
      <p:cxnSp>
        <p:nvCxnSpPr>
          <p:cNvPr id="82" name="Google Shape;82;p26"/>
          <p:cNvCxnSpPr/>
          <p:nvPr/>
        </p:nvCxnSpPr>
        <p:spPr>
          <a:xfrm>
            <a:off x="428625" y="1336344"/>
            <a:ext cx="11763375" cy="0"/>
          </a:xfrm>
          <a:prstGeom prst="straightConnector1">
            <a:avLst/>
          </a:prstGeom>
          <a:noFill/>
          <a:ln w="12700" cap="flat" cmpd="sng">
            <a:solidFill>
              <a:srgbClr val="F8F8F8"/>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ato"/>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ato"/>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5" name="Google Shape;135;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6" name="Google Shape;13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3"/>
          <p:cNvSpPr>
            <a:spLocks noGrp="1"/>
          </p:cNvSpPr>
          <p:nvPr>
            <p:ph type="pic" idx="2"/>
          </p:nvPr>
        </p:nvSpPr>
        <p:spPr>
          <a:xfrm>
            <a:off x="5183188" y="987425"/>
            <a:ext cx="6172200" cy="4873625"/>
          </a:xfrm>
          <a:prstGeom prst="rect">
            <a:avLst/>
          </a:prstGeom>
          <a:noFill/>
          <a:ln>
            <a:noFill/>
          </a:ln>
        </p:spPr>
      </p:sp>
      <p:sp>
        <p:nvSpPr>
          <p:cNvPr id="142" name="Google Shape;142;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 name="Google Shape;14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731520" y="1478280"/>
            <a:ext cx="10744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7"/>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type="twoObj">
  <p:cSld name="TWO_OBJECTS">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731520" y="1478279"/>
            <a:ext cx="5120640" cy="4536913"/>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body" idx="2"/>
          </p:nvPr>
        </p:nvSpPr>
        <p:spPr>
          <a:xfrm>
            <a:off x="6309360" y="1478279"/>
            <a:ext cx="5120640" cy="4536913"/>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4"/>
        <p:cNvGrpSpPr/>
        <p:nvPr/>
      </p:nvGrpSpPr>
      <p:grpSpPr>
        <a:xfrm>
          <a:off x="0" y="0"/>
          <a:ext cx="0" cy="0"/>
          <a:chOff x="0" y="0"/>
          <a:chExt cx="0" cy="0"/>
        </a:xfrm>
      </p:grpSpPr>
      <p:pic>
        <p:nvPicPr>
          <p:cNvPr id="35" name="Google Shape;35;p20" descr="Image"/>
          <p:cNvPicPr preferRelativeResize="0"/>
          <p:nvPr/>
        </p:nvPicPr>
        <p:blipFill rotWithShape="1">
          <a:blip r:embed="rId2">
            <a:alphaModFix amt="10000"/>
          </a:blip>
          <a:srcRect/>
          <a:stretch/>
        </p:blipFill>
        <p:spPr>
          <a:xfrm>
            <a:off x="244928" y="4085054"/>
            <a:ext cx="11609615" cy="2509004"/>
          </a:xfrm>
          <a:prstGeom prst="rect">
            <a:avLst/>
          </a:prstGeom>
          <a:noFill/>
          <a:ln>
            <a:noFill/>
          </a:ln>
        </p:spPr>
      </p:pic>
      <p:sp>
        <p:nvSpPr>
          <p:cNvPr id="36" name="Google Shape;36;p20"/>
          <p:cNvSpPr txBox="1">
            <a:spLocks noGrp="1"/>
          </p:cNvSpPr>
          <p:nvPr>
            <p:ph type="title"/>
          </p:nvPr>
        </p:nvSpPr>
        <p:spPr>
          <a:xfrm>
            <a:off x="731520" y="576263"/>
            <a:ext cx="10826750" cy="153012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800"/>
              <a:buFont typeface="Lato"/>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7" name="Google Shape;37;p20"/>
          <p:cNvCxnSpPr/>
          <p:nvPr/>
        </p:nvCxnSpPr>
        <p:spPr>
          <a:xfrm>
            <a:off x="731520" y="2181497"/>
            <a:ext cx="10744200" cy="0"/>
          </a:xfrm>
          <a:prstGeom prst="straightConnector1">
            <a:avLst/>
          </a:prstGeom>
          <a:noFill/>
          <a:ln w="38100" cap="flat" cmpd="sng">
            <a:solidFill>
              <a:srgbClr val="A0A1A2"/>
            </a:solidFill>
            <a:prstDash val="solid"/>
            <a:miter lim="4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lumns with Sub Titles">
  <p:cSld name="2 Columns with Sub Titles">
    <p:spTree>
      <p:nvGrpSpPr>
        <p:cNvPr id="1" name="Shape 38"/>
        <p:cNvGrpSpPr/>
        <p:nvPr/>
      </p:nvGrpSpPr>
      <p:grpSpPr>
        <a:xfrm>
          <a:off x="0" y="0"/>
          <a:ext cx="0" cy="0"/>
          <a:chOff x="0" y="0"/>
          <a:chExt cx="0" cy="0"/>
        </a:xfrm>
      </p:grpSpPr>
      <p:sp>
        <p:nvSpPr>
          <p:cNvPr id="39" name="Google Shape;39;p21"/>
          <p:cNvSpPr txBox="1">
            <a:spLocks noGrp="1"/>
          </p:cNvSpPr>
          <p:nvPr>
            <p:ph type="body" idx="1"/>
          </p:nvPr>
        </p:nvSpPr>
        <p:spPr>
          <a:xfrm>
            <a:off x="731520" y="1216645"/>
            <a:ext cx="5120640" cy="772468"/>
          </a:xfrm>
          <a:prstGeom prst="rect">
            <a:avLst/>
          </a:prstGeom>
          <a:noFill/>
          <a:ln>
            <a:noFill/>
          </a:ln>
        </p:spPr>
        <p:txBody>
          <a:bodyPr spcFirstLastPara="1" wrap="square" lIns="91425" tIns="45700" rIns="91425" bIns="91425" anchor="b" anchorCtr="0">
            <a:noAutofit/>
          </a:bodyPr>
          <a:lstStyle>
            <a:lvl1pPr marL="457200" lvl="0" indent="-228600" algn="l">
              <a:lnSpc>
                <a:spcPct val="110000"/>
              </a:lnSpc>
              <a:spcBef>
                <a:spcPts val="600"/>
              </a:spcBef>
              <a:spcAft>
                <a:spcPts val="0"/>
              </a:spcAft>
              <a:buSzPts val="2400"/>
              <a:buFont typeface="Lato"/>
              <a:buNone/>
              <a:defRPr sz="2400" b="1">
                <a:solidFill>
                  <a:schemeClr val="accent2"/>
                </a:solidFill>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1"/>
          <p:cNvSpPr txBox="1">
            <a:spLocks noGrp="1"/>
          </p:cNvSpPr>
          <p:nvPr>
            <p:ph type="body" idx="2"/>
          </p:nvPr>
        </p:nvSpPr>
        <p:spPr>
          <a:xfrm>
            <a:off x="731520" y="2040557"/>
            <a:ext cx="5120640" cy="4149106"/>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lvl1pPr>
            <a:lvl2pPr marL="914400" lvl="1" indent="-355600" algn="l">
              <a:lnSpc>
                <a:spcPct val="110000"/>
              </a:lnSpc>
              <a:spcBef>
                <a:spcPts val="600"/>
              </a:spcBef>
              <a:spcAft>
                <a:spcPts val="0"/>
              </a:spcAft>
              <a:buSzPts val="2000"/>
              <a:buChar char="-"/>
              <a:defRPr sz="20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body" idx="3"/>
          </p:nvPr>
        </p:nvSpPr>
        <p:spPr>
          <a:xfrm>
            <a:off x="6309360" y="1216645"/>
            <a:ext cx="5120640" cy="772468"/>
          </a:xfrm>
          <a:prstGeom prst="rect">
            <a:avLst/>
          </a:prstGeom>
          <a:noFill/>
          <a:ln>
            <a:noFill/>
          </a:ln>
        </p:spPr>
        <p:txBody>
          <a:bodyPr spcFirstLastPara="1" wrap="square" lIns="91425" tIns="45700" rIns="91425" bIns="91425" anchor="b" anchorCtr="0">
            <a:noAutofit/>
          </a:bodyPr>
          <a:lstStyle>
            <a:lvl1pPr marL="457200" lvl="0" indent="-228600" algn="l">
              <a:lnSpc>
                <a:spcPct val="110000"/>
              </a:lnSpc>
              <a:spcBef>
                <a:spcPts val="600"/>
              </a:spcBef>
              <a:spcAft>
                <a:spcPts val="0"/>
              </a:spcAft>
              <a:buSzPts val="2400"/>
              <a:buFont typeface="Lato"/>
              <a:buNone/>
              <a:defRPr sz="2400" b="1">
                <a:solidFill>
                  <a:schemeClr val="accent2"/>
                </a:solidFill>
                <a:latin typeface="Lato"/>
                <a:ea typeface="Lato"/>
                <a:cs typeface="Lato"/>
                <a:sym typeface="Lato"/>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1"/>
          <p:cNvSpPr txBox="1">
            <a:spLocks noGrp="1"/>
          </p:cNvSpPr>
          <p:nvPr>
            <p:ph type="body" idx="4"/>
          </p:nvPr>
        </p:nvSpPr>
        <p:spPr>
          <a:xfrm>
            <a:off x="6309360" y="2040938"/>
            <a:ext cx="5120640" cy="4149106"/>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lvl1pPr>
            <a:lvl2pPr marL="914400" lvl="1" indent="-355600" algn="l">
              <a:lnSpc>
                <a:spcPct val="110000"/>
              </a:lnSpc>
              <a:spcBef>
                <a:spcPts val="600"/>
              </a:spcBef>
              <a:spcAft>
                <a:spcPts val="0"/>
              </a:spcAft>
              <a:buSzPts val="2000"/>
              <a:buChar char="-"/>
              <a:defRPr sz="2000"/>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1"/>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21"/>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0"/>
        <p:cNvGrpSpPr/>
        <p:nvPr/>
      </p:nvGrpSpPr>
      <p:grpSpPr>
        <a:xfrm>
          <a:off x="0" y="0"/>
          <a:ext cx="0" cy="0"/>
          <a:chOff x="0" y="0"/>
          <a:chExt cx="0" cy="0"/>
        </a:xfrm>
      </p:grpSpPr>
      <p:sp>
        <p:nvSpPr>
          <p:cNvPr id="51" name="Google Shape;51;p23"/>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23"/>
          <p:cNvCxnSpPr/>
          <p:nvPr/>
        </p:nvCxnSpPr>
        <p:spPr>
          <a:xfrm>
            <a:off x="731520" y="6213945"/>
            <a:ext cx="10744200" cy="0"/>
          </a:xfrm>
          <a:prstGeom prst="straightConnector1">
            <a:avLst/>
          </a:prstGeom>
          <a:noFill/>
          <a:ln w="38100" cap="flat" cmpd="sng">
            <a:solidFill>
              <a:srgbClr val="A0A1A2"/>
            </a:solidFill>
            <a:prstDash val="solid"/>
            <a:miter lim="400000"/>
            <a:headEnd type="none" w="sm" len="sm"/>
            <a:tailEnd type="none" w="sm" len="sm"/>
          </a:ln>
        </p:spPr>
      </p:cxnSp>
      <p:pic>
        <p:nvPicPr>
          <p:cNvPr id="54" name="Google Shape;54;p23" descr="Image"/>
          <p:cNvPicPr preferRelativeResize="0"/>
          <p:nvPr/>
        </p:nvPicPr>
        <p:blipFill rotWithShape="1">
          <a:blip r:embed="rId2">
            <a:alphaModFix/>
          </a:blip>
          <a:srcRect l="-4419" r="59002"/>
          <a:stretch/>
        </p:blipFill>
        <p:spPr>
          <a:xfrm>
            <a:off x="5422052" y="5877329"/>
            <a:ext cx="1345135" cy="640080"/>
          </a:xfrm>
          <a:prstGeom prst="rect">
            <a:avLst/>
          </a:prstGeom>
          <a:solidFill>
            <a:schemeClr val="lt1"/>
          </a:solidFill>
          <a:ln>
            <a:noFill/>
          </a:ln>
        </p:spPr>
      </p:pic>
      <p:sp>
        <p:nvSpPr>
          <p:cNvPr id="55" name="Google Shape;55;p23"/>
          <p:cNvSpPr txBox="1">
            <a:spLocks noGrp="1"/>
          </p:cNvSpPr>
          <p:nvPr>
            <p:ph type="body" idx="1"/>
          </p:nvPr>
        </p:nvSpPr>
        <p:spPr>
          <a:xfrm>
            <a:off x="731838" y="731520"/>
            <a:ext cx="10761662" cy="5126037"/>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5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r Palette">
  <p:cSld name="Color Palette">
    <p:spTree>
      <p:nvGrpSpPr>
        <p:cNvPr id="1" name="Shape 57"/>
        <p:cNvGrpSpPr/>
        <p:nvPr/>
      </p:nvGrpSpPr>
      <p:grpSpPr>
        <a:xfrm>
          <a:off x="0" y="0"/>
          <a:ext cx="0" cy="0"/>
          <a:chOff x="0" y="0"/>
          <a:chExt cx="0" cy="0"/>
        </a:xfrm>
      </p:grpSpPr>
      <p:sp>
        <p:nvSpPr>
          <p:cNvPr id="58" name="Google Shape;58;p25"/>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5"/>
          <p:cNvSpPr/>
          <p:nvPr/>
        </p:nvSpPr>
        <p:spPr>
          <a:xfrm>
            <a:off x="1347637" y="1853967"/>
            <a:ext cx="914400" cy="914400"/>
          </a:xfrm>
          <a:prstGeom prst="ellipse">
            <a:avLst/>
          </a:prstGeom>
          <a:solidFill>
            <a:srgbClr val="D860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62" name="Google Shape;62;p25"/>
          <p:cNvSpPr/>
          <p:nvPr/>
        </p:nvSpPr>
        <p:spPr>
          <a:xfrm>
            <a:off x="3148693" y="1853967"/>
            <a:ext cx="914400" cy="914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63" name="Google Shape;63;p25"/>
          <p:cNvSpPr/>
          <p:nvPr/>
        </p:nvSpPr>
        <p:spPr>
          <a:xfrm>
            <a:off x="4949749" y="1853967"/>
            <a:ext cx="914400" cy="914400"/>
          </a:xfrm>
          <a:prstGeom prst="ellipse">
            <a:avLst/>
          </a:prstGeom>
          <a:solidFill>
            <a:srgbClr val="9EA2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64" name="Google Shape;64;p25"/>
          <p:cNvSpPr/>
          <p:nvPr/>
        </p:nvSpPr>
        <p:spPr>
          <a:xfrm>
            <a:off x="6750805" y="1853967"/>
            <a:ext cx="914400" cy="914400"/>
          </a:xfrm>
          <a:prstGeom prst="ellipse">
            <a:avLst/>
          </a:prstGeom>
          <a:solidFill>
            <a:srgbClr val="C1A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Lato"/>
              <a:ea typeface="Lato"/>
              <a:cs typeface="Lato"/>
              <a:sym typeface="Lato"/>
            </a:endParaRPr>
          </a:p>
        </p:txBody>
      </p:sp>
      <p:sp>
        <p:nvSpPr>
          <p:cNvPr id="65" name="Google Shape;65;p25"/>
          <p:cNvSpPr/>
          <p:nvPr/>
        </p:nvSpPr>
        <p:spPr>
          <a:xfrm>
            <a:off x="10352917" y="1853967"/>
            <a:ext cx="914400" cy="914400"/>
          </a:xfrm>
          <a:prstGeom prst="ellipse">
            <a:avLst/>
          </a:prstGeom>
          <a:solidFill>
            <a:srgbClr val="F1BE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Lato"/>
              <a:ea typeface="Lato"/>
              <a:cs typeface="Lato"/>
              <a:sym typeface="Lato"/>
            </a:endParaRPr>
          </a:p>
        </p:txBody>
      </p:sp>
      <p:sp>
        <p:nvSpPr>
          <p:cNvPr id="66" name="Google Shape;66;p25"/>
          <p:cNvSpPr/>
          <p:nvPr/>
        </p:nvSpPr>
        <p:spPr>
          <a:xfrm>
            <a:off x="8551861" y="1853967"/>
            <a:ext cx="914400" cy="914400"/>
          </a:xfrm>
          <a:prstGeom prst="ellipse">
            <a:avLst/>
          </a:prstGeom>
          <a:solidFill>
            <a:srgbClr val="AF27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5"/>
              </a:solidFill>
              <a:latin typeface="Lato"/>
              <a:ea typeface="Lato"/>
              <a:cs typeface="Lato"/>
              <a:sym typeface="Lato"/>
            </a:endParaRPr>
          </a:p>
        </p:txBody>
      </p:sp>
      <p:sp>
        <p:nvSpPr>
          <p:cNvPr id="67" name="Google Shape;67;p25"/>
          <p:cNvSpPr txBox="1"/>
          <p:nvPr/>
        </p:nvSpPr>
        <p:spPr>
          <a:xfrm>
            <a:off x="283885" y="3097912"/>
            <a:ext cx="2135521"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PMS 		1595C</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CMYK 		0 | 70 |100 | 1</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RGB		216 | 96 | 24</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HEX		#D86018 </a:t>
            </a:r>
            <a:endParaRPr sz="1400" b="0" i="0" u="none" strike="noStrike" cap="none">
              <a:solidFill>
                <a:srgbClr val="000000"/>
              </a:solidFill>
              <a:latin typeface="Arial"/>
              <a:ea typeface="Arial"/>
              <a:cs typeface="Arial"/>
              <a:sym typeface="Arial"/>
            </a:endParaRPr>
          </a:p>
        </p:txBody>
      </p:sp>
      <p:sp>
        <p:nvSpPr>
          <p:cNvPr id="68" name="Google Shape;68;p25"/>
          <p:cNvSpPr txBox="1"/>
          <p:nvPr/>
        </p:nvSpPr>
        <p:spPr>
          <a:xfrm>
            <a:off x="2929265" y="3097912"/>
            <a:ext cx="1353256"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216C</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40 | 96 | 48 | 26</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125 | 34 | 72</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#7D2248</a:t>
            </a:r>
            <a:endParaRPr sz="1400" b="0" i="0" u="none" strike="noStrike" cap="none">
              <a:solidFill>
                <a:srgbClr val="000000"/>
              </a:solidFill>
              <a:latin typeface="Arial"/>
              <a:ea typeface="Arial"/>
              <a:cs typeface="Arial"/>
              <a:sym typeface="Arial"/>
            </a:endParaRPr>
          </a:p>
        </p:txBody>
      </p:sp>
      <p:sp>
        <p:nvSpPr>
          <p:cNvPr id="69" name="Google Shape;69;p25"/>
          <p:cNvSpPr txBox="1"/>
          <p:nvPr/>
        </p:nvSpPr>
        <p:spPr>
          <a:xfrm>
            <a:off x="4858115" y="3097912"/>
            <a:ext cx="1298753"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422C</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41 | 31 | 32 | 0</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158 | 162 | 162</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#9EA2A2 </a:t>
            </a:r>
            <a:endParaRPr sz="1400" b="0" i="0" u="none" strike="noStrike" cap="none">
              <a:solidFill>
                <a:srgbClr val="000000"/>
              </a:solidFill>
              <a:latin typeface="Arial"/>
              <a:ea typeface="Arial"/>
              <a:cs typeface="Arial"/>
              <a:sym typeface="Arial"/>
            </a:endParaRPr>
          </a:p>
        </p:txBody>
      </p:sp>
      <p:sp>
        <p:nvSpPr>
          <p:cNvPr id="70" name="Google Shape;70;p25"/>
          <p:cNvSpPr txBox="1"/>
          <p:nvPr/>
        </p:nvSpPr>
        <p:spPr>
          <a:xfrm>
            <a:off x="6732462" y="3097912"/>
            <a:ext cx="1298753"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7753C</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25 | 37 | 97 | 2</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193 | 160 | 30</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#C1A01E </a:t>
            </a:r>
            <a:endParaRPr sz="1400" b="0" i="0" u="none" strike="noStrike" cap="none">
              <a:solidFill>
                <a:srgbClr val="000000"/>
              </a:solidFill>
              <a:latin typeface="Arial"/>
              <a:ea typeface="Arial"/>
              <a:cs typeface="Arial"/>
              <a:sym typeface="Arial"/>
            </a:endParaRPr>
          </a:p>
        </p:txBody>
      </p:sp>
      <p:sp>
        <p:nvSpPr>
          <p:cNvPr id="71" name="Google Shape;71;p25"/>
          <p:cNvSpPr txBox="1"/>
          <p:nvPr/>
        </p:nvSpPr>
        <p:spPr>
          <a:xfrm>
            <a:off x="8515438" y="3097912"/>
            <a:ext cx="1353256"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1805C</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22 | 96 | 97 | 12</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175 | 39 | 47</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 AF272F</a:t>
            </a:r>
            <a:endParaRPr sz="1400" b="0" i="0" u="none" strike="noStrike" cap="none">
              <a:solidFill>
                <a:srgbClr val="000000"/>
              </a:solidFill>
              <a:latin typeface="Arial"/>
              <a:ea typeface="Arial"/>
              <a:cs typeface="Arial"/>
              <a:sym typeface="Arial"/>
            </a:endParaRPr>
          </a:p>
        </p:txBody>
      </p:sp>
      <p:sp>
        <p:nvSpPr>
          <p:cNvPr id="72" name="Google Shape;72;p25"/>
          <p:cNvSpPr txBox="1"/>
          <p:nvPr/>
        </p:nvSpPr>
        <p:spPr>
          <a:xfrm>
            <a:off x="10352917" y="3097912"/>
            <a:ext cx="1207382"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142C</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0 | 24 | 73 | 0</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241 | 190 | 72</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US" sz="1200" b="0" i="0" u="none" strike="noStrike" cap="none">
                <a:solidFill>
                  <a:schemeClr val="dk1"/>
                </a:solidFill>
                <a:latin typeface="Lato"/>
                <a:ea typeface="Lato"/>
                <a:cs typeface="Lato"/>
                <a:sym typeface="Lato"/>
              </a:rPr>
              <a:t>#F1BE48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3"/>
          <p:cNvCxnSpPr/>
          <p:nvPr/>
        </p:nvCxnSpPr>
        <p:spPr>
          <a:xfrm>
            <a:off x="731520" y="6213945"/>
            <a:ext cx="10744200" cy="0"/>
          </a:xfrm>
          <a:prstGeom prst="straightConnector1">
            <a:avLst/>
          </a:prstGeom>
          <a:noFill/>
          <a:ln w="38100" cap="flat" cmpd="sng">
            <a:solidFill>
              <a:srgbClr val="A0A1A2"/>
            </a:solidFill>
            <a:prstDash val="solid"/>
            <a:miter lim="400000"/>
            <a:headEnd type="none" w="sm" len="sm"/>
            <a:tailEnd type="none" w="sm" len="sm"/>
          </a:ln>
        </p:spPr>
      </p:cxnSp>
      <p:pic>
        <p:nvPicPr>
          <p:cNvPr id="11" name="Google Shape;11;p13" descr="Image"/>
          <p:cNvPicPr preferRelativeResize="0"/>
          <p:nvPr/>
        </p:nvPicPr>
        <p:blipFill rotWithShape="1">
          <a:blip r:embed="rId12">
            <a:alphaModFix/>
          </a:blip>
          <a:srcRect l="-4419" r="59002"/>
          <a:stretch/>
        </p:blipFill>
        <p:spPr>
          <a:xfrm>
            <a:off x="5422052" y="5877329"/>
            <a:ext cx="1345135" cy="640080"/>
          </a:xfrm>
          <a:prstGeom prst="rect">
            <a:avLst/>
          </a:prstGeom>
          <a:solidFill>
            <a:schemeClr val="lt1"/>
          </a:solidFill>
          <a:ln>
            <a:noFill/>
          </a:ln>
        </p:spPr>
      </p:pic>
      <p:sp>
        <p:nvSpPr>
          <p:cNvPr id="12" name="Google Shape;12;p13"/>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4000"/>
              <a:buFont typeface="Lato"/>
              <a:buNone/>
              <a:defRPr sz="4000" b="1"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3"/>
          <p:cNvSpPr txBox="1">
            <a:spLocks noGrp="1"/>
          </p:cNvSpPr>
          <p:nvPr>
            <p:ph type="body" idx="1"/>
          </p:nvPr>
        </p:nvSpPr>
        <p:spPr>
          <a:xfrm>
            <a:off x="731520" y="1417318"/>
            <a:ext cx="10728960" cy="449315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0000"/>
              </a:lnSpc>
              <a:spcBef>
                <a:spcPts val="600"/>
              </a:spcBef>
              <a:spcAft>
                <a:spcPts val="0"/>
              </a:spcAft>
              <a:buClr>
                <a:schemeClr val="accent2"/>
              </a:buClr>
              <a:buSzPts val="2400"/>
              <a:buFont typeface="Lato"/>
              <a:buChar char="•"/>
              <a:defRPr sz="2400" b="0" i="0" u="none" strike="noStrike" cap="none">
                <a:solidFill>
                  <a:schemeClr val="dk2"/>
                </a:solidFill>
                <a:latin typeface="Lato"/>
                <a:ea typeface="Lato"/>
                <a:cs typeface="Lato"/>
                <a:sym typeface="Lato"/>
              </a:defRPr>
            </a:lvl1pPr>
            <a:lvl2pPr marL="914400" marR="0" lvl="1" indent="-355600" algn="l" rtl="0">
              <a:lnSpc>
                <a:spcPct val="110000"/>
              </a:lnSpc>
              <a:spcBef>
                <a:spcPts val="600"/>
              </a:spcBef>
              <a:spcAft>
                <a:spcPts val="0"/>
              </a:spcAft>
              <a:buClr>
                <a:schemeClr val="accent1"/>
              </a:buClr>
              <a:buSzPts val="2000"/>
              <a:buFont typeface="Arial"/>
              <a:buChar char="-"/>
              <a:defRPr sz="2000" b="0" i="0" u="none" strike="noStrike" cap="none">
                <a:solidFill>
                  <a:schemeClr val="dk2"/>
                </a:solidFill>
                <a:latin typeface="Lato"/>
                <a:ea typeface="Lato"/>
                <a:cs typeface="Lato"/>
                <a:sym typeface="Lato"/>
              </a:defRPr>
            </a:lvl2pPr>
            <a:lvl3pPr marL="1371600" marR="0" lvl="2" indent="-342900" algn="l" rtl="0">
              <a:lnSpc>
                <a:spcPct val="110000"/>
              </a:lnSpc>
              <a:spcBef>
                <a:spcPts val="600"/>
              </a:spcBef>
              <a:spcAft>
                <a:spcPts val="0"/>
              </a:spcAft>
              <a:buClr>
                <a:schemeClr val="accent1"/>
              </a:buClr>
              <a:buSzPts val="1800"/>
              <a:buFont typeface="Arial"/>
              <a:buChar char="•"/>
              <a:defRPr sz="1800" b="0" i="0" u="none" strike="noStrike" cap="none">
                <a:solidFill>
                  <a:schemeClr val="dk2"/>
                </a:solidFill>
                <a:latin typeface="Lato"/>
                <a:ea typeface="Lato"/>
                <a:cs typeface="Lato"/>
                <a:sym typeface="Lato"/>
              </a:defRPr>
            </a:lvl3pPr>
            <a:lvl4pPr marL="1828800" marR="0" lvl="3" indent="-342900" algn="l" rtl="0">
              <a:lnSpc>
                <a:spcPct val="110000"/>
              </a:lnSpc>
              <a:spcBef>
                <a:spcPts val="600"/>
              </a:spcBef>
              <a:spcAft>
                <a:spcPts val="0"/>
              </a:spcAft>
              <a:buClr>
                <a:schemeClr val="accent1"/>
              </a:buClr>
              <a:buSzPts val="1800"/>
              <a:buFont typeface="Arial"/>
              <a:buChar char="-"/>
              <a:defRPr sz="1800" b="0" i="0" u="none" strike="noStrike" cap="none">
                <a:solidFill>
                  <a:schemeClr val="dk2"/>
                </a:solidFill>
                <a:latin typeface="Lato"/>
                <a:ea typeface="Lato"/>
                <a:cs typeface="Lato"/>
                <a:sym typeface="Lato"/>
              </a:defRPr>
            </a:lvl4pPr>
            <a:lvl5pPr marL="2286000" marR="0" lvl="4" indent="-342900" algn="l" rtl="0">
              <a:lnSpc>
                <a:spcPct val="110000"/>
              </a:lnSpc>
              <a:spcBef>
                <a:spcPts val="600"/>
              </a:spcBef>
              <a:spcAft>
                <a:spcPts val="0"/>
              </a:spcAft>
              <a:buClr>
                <a:schemeClr val="accent1"/>
              </a:buClr>
              <a:buSzPts val="1800"/>
              <a:buFont typeface="Arial"/>
              <a:buChar char="•"/>
              <a:defRPr sz="1800" b="0" i="0" u="none" strike="noStrike" cap="none">
                <a:solidFill>
                  <a:schemeClr val="dk2"/>
                </a:solidFill>
                <a:latin typeface="Lato"/>
                <a:ea typeface="Lato"/>
                <a:cs typeface="Lato"/>
                <a:sym typeface="Lato"/>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14" name="Google Shape;14;p13"/>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3"/>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9pPr>
          </a:lstStyle>
          <a:p>
            <a:endParaRPr/>
          </a:p>
        </p:txBody>
      </p:sp>
      <p:sp>
        <p:nvSpPr>
          <p:cNvPr id="15" name="Google Shape;15;p13"/>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13"/>
          <p:cNvCxnSpPr/>
          <p:nvPr/>
        </p:nvCxnSpPr>
        <p:spPr>
          <a:xfrm>
            <a:off x="731520" y="1234439"/>
            <a:ext cx="10744200" cy="0"/>
          </a:xfrm>
          <a:prstGeom prst="straightConnector1">
            <a:avLst/>
          </a:prstGeom>
          <a:noFill/>
          <a:ln w="38100" cap="flat" cmpd="sng">
            <a:solidFill>
              <a:srgbClr val="A0A1A2"/>
            </a:solidFill>
            <a:prstDash val="solid"/>
            <a:miter lim="400000"/>
            <a:headEnd type="none" w="sm" len="sm"/>
            <a:tailEnd type="none" w="sm" len="sm"/>
          </a:ln>
        </p:spPr>
      </p:cxnSp>
      <p:pic>
        <p:nvPicPr>
          <p:cNvPr id="17" name="Google Shape;17;p13" descr="Image"/>
          <p:cNvPicPr preferRelativeResize="0"/>
          <p:nvPr/>
        </p:nvPicPr>
        <p:blipFill rotWithShape="1">
          <a:blip r:embed="rId12">
            <a:alphaModFix/>
          </a:blip>
          <a:srcRect/>
          <a:stretch/>
        </p:blipFill>
        <p:spPr>
          <a:xfrm>
            <a:off x="9498330" y="136525"/>
            <a:ext cx="1962150" cy="424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86" name="Google Shape;8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9pPr>
          </a:lstStyle>
          <a:p>
            <a:endParaRPr/>
          </a:p>
        </p:txBody>
      </p:sp>
      <p:sp>
        <p:nvSpPr>
          <p:cNvPr id="87" name="Google Shape;8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a:ea typeface="Lato"/>
                <a:cs typeface="Lato"/>
                <a:sym typeface="Lato"/>
              </a:defRPr>
            </a:lvl9pPr>
          </a:lstStyle>
          <a:p>
            <a:endParaRPr/>
          </a:p>
        </p:txBody>
      </p:sp>
      <p:sp>
        <p:nvSpPr>
          <p:cNvPr id="88" name="Google Shape;8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lorem.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ctrTitle"/>
          </p:nvPr>
        </p:nvSpPr>
        <p:spPr>
          <a:xfrm>
            <a:off x="1524006" y="4180568"/>
            <a:ext cx="9144000" cy="1534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800"/>
              <a:buFont typeface="Lato"/>
              <a:buNone/>
            </a:pPr>
            <a:r>
              <a:rPr lang="en-US">
                <a:solidFill>
                  <a:schemeClr val="accent2"/>
                </a:solidFill>
              </a:rPr>
              <a:t>Intro to Medical Science: </a:t>
            </a:r>
            <a:r>
              <a:rPr lang="en-US"/>
              <a:t>Cardiovascular System Part 3:</a:t>
            </a:r>
            <a:endParaRPr/>
          </a:p>
          <a:p>
            <a:pPr marL="0" lvl="0" indent="0" algn="ctr" rtl="0">
              <a:lnSpc>
                <a:spcPct val="90000"/>
              </a:lnSpc>
              <a:spcBef>
                <a:spcPts val="0"/>
              </a:spcBef>
              <a:spcAft>
                <a:spcPts val="0"/>
              </a:spcAft>
              <a:buClr>
                <a:schemeClr val="accent1"/>
              </a:buClr>
              <a:buSzPts val="4800"/>
              <a:buFont typeface="Lato"/>
              <a:buNone/>
            </a:pPr>
            <a:r>
              <a:rPr lang="en-US"/>
              <a:t>(The Pipes) Arteries and Veins</a:t>
            </a:r>
            <a:endParaRPr/>
          </a:p>
        </p:txBody>
      </p:sp>
      <p:sp>
        <p:nvSpPr>
          <p:cNvPr id="163" name="Google Shape;163;p1"/>
          <p:cNvSpPr txBox="1">
            <a:spLocks noGrp="1"/>
          </p:cNvSpPr>
          <p:nvPr>
            <p:ph type="subTitle" idx="1"/>
          </p:nvPr>
        </p:nvSpPr>
        <p:spPr>
          <a:xfrm>
            <a:off x="1524000" y="5714810"/>
            <a:ext cx="9144000" cy="7986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400"/>
              <a:buFont typeface="Lato"/>
              <a:buNone/>
            </a:pPr>
            <a:r>
              <a:rPr lang="en-US" sz="2400"/>
              <a:t>Slides to accompany Podcast Episode #18.  </a:t>
            </a:r>
            <a:br>
              <a:rPr lang="en-US" sz="2400"/>
            </a:br>
            <a:r>
              <a:rPr lang="en-US" sz="2400"/>
              <a:t>For more Intro to Medical Science visit </a:t>
            </a:r>
            <a:r>
              <a:rPr lang="en-US" sz="2400" u="sng">
                <a:solidFill>
                  <a:srgbClr val="0000FF"/>
                </a:solidFill>
                <a:hlinkClick r:id="rId3">
                  <a:extLst>
                    <a:ext uri="{A12FA001-AC4F-418D-AE19-62706E023703}">
                      <ahyp:hlinkClr xmlns:ahyp="http://schemas.microsoft.com/office/drawing/2018/hyperlinkcolor" val="tx"/>
                    </a:ext>
                  </a:extLst>
                </a:hlinkClick>
              </a:rPr>
              <a:t>www.nlorem.org</a:t>
            </a:r>
            <a:endParaRPr sz="2400">
              <a:solidFill>
                <a:srgbClr val="0000FF"/>
              </a:solidFill>
            </a:endParaRPr>
          </a:p>
        </p:txBody>
      </p:sp>
      <p:pic>
        <p:nvPicPr>
          <p:cNvPr id="164" name="Google Shape;164;p1" descr="A picture containing schematic&#10;&#10;Description automatically generated"/>
          <p:cNvPicPr preferRelativeResize="0"/>
          <p:nvPr/>
        </p:nvPicPr>
        <p:blipFill rotWithShape="1">
          <a:blip r:embed="rId4">
            <a:alphaModFix/>
          </a:blip>
          <a:srcRect/>
          <a:stretch/>
        </p:blipFill>
        <p:spPr>
          <a:xfrm>
            <a:off x="10101019" y="244963"/>
            <a:ext cx="1937409" cy="2651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Lato"/>
              <a:buNone/>
            </a:pPr>
            <a:r>
              <a:rPr lang="en-US" b="1"/>
              <a:t>Pulmonary </a:t>
            </a:r>
            <a:r>
              <a:rPr lang="en-US"/>
              <a:t>Vascular System</a:t>
            </a:r>
            <a:endParaRPr/>
          </a:p>
        </p:txBody>
      </p:sp>
      <p:pic>
        <p:nvPicPr>
          <p:cNvPr id="251" name="Google Shape;251;p10" descr="A picture containing text&#10;&#10;Description automatically generated"/>
          <p:cNvPicPr preferRelativeResize="0"/>
          <p:nvPr/>
        </p:nvPicPr>
        <p:blipFill rotWithShape="1">
          <a:blip r:embed="rId3">
            <a:alphaModFix/>
          </a:blip>
          <a:srcRect/>
          <a:stretch/>
        </p:blipFill>
        <p:spPr>
          <a:xfrm>
            <a:off x="8471531" y="1380392"/>
            <a:ext cx="3504763" cy="4536915"/>
          </a:xfrm>
          <a:prstGeom prst="rect">
            <a:avLst/>
          </a:prstGeom>
          <a:noFill/>
          <a:ln>
            <a:noFill/>
          </a:ln>
        </p:spPr>
      </p:pic>
      <p:sp>
        <p:nvSpPr>
          <p:cNvPr id="252" name="Google Shape;252;p10"/>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53" name="Google Shape;253;p10"/>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54" name="Google Shape;254;p10"/>
          <p:cNvSpPr txBox="1">
            <a:spLocks noGrp="1"/>
          </p:cNvSpPr>
          <p:nvPr>
            <p:ph type="body" idx="1"/>
          </p:nvPr>
        </p:nvSpPr>
        <p:spPr>
          <a:xfrm>
            <a:off x="731525" y="1978590"/>
            <a:ext cx="7513500" cy="296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000"/>
              <a:buFont typeface="Lato"/>
              <a:buNone/>
            </a:pPr>
            <a:endParaRPr sz="2000" dirty="0">
              <a:solidFill>
                <a:schemeClr val="lt1"/>
              </a:solidFill>
            </a:endParaRPr>
          </a:p>
          <a:p>
            <a:pPr marL="406400" lvl="0" indent="-406400" algn="l" rtl="0">
              <a:lnSpc>
                <a:spcPct val="115000"/>
              </a:lnSpc>
              <a:spcBef>
                <a:spcPts val="0"/>
              </a:spcBef>
              <a:spcAft>
                <a:spcPts val="0"/>
              </a:spcAft>
              <a:buSzPts val="2000"/>
              <a:buChar char="•"/>
            </a:pPr>
            <a:r>
              <a:rPr lang="en-US" sz="2000" dirty="0"/>
              <a:t>The pulmonary vascular system pumps blood at pressures of </a:t>
            </a:r>
            <a:r>
              <a:rPr lang="en-US" sz="2000" dirty="0">
                <a:solidFill>
                  <a:schemeClr val="accent1"/>
                </a:solidFill>
              </a:rPr>
              <a:t>5-15 mmHg</a:t>
            </a:r>
            <a:endParaRPr sz="2000" dirty="0">
              <a:solidFill>
                <a:schemeClr val="accent1"/>
              </a:solidFill>
            </a:endParaRPr>
          </a:p>
          <a:p>
            <a:pPr marL="406400" lvl="0" indent="-406400" algn="l" rtl="0">
              <a:lnSpc>
                <a:spcPct val="115000"/>
              </a:lnSpc>
              <a:spcBef>
                <a:spcPts val="0"/>
              </a:spcBef>
              <a:spcAft>
                <a:spcPts val="0"/>
              </a:spcAft>
              <a:buSzPts val="2000"/>
              <a:buChar char="•"/>
            </a:pPr>
            <a:r>
              <a:rPr lang="en-US" sz="2000" dirty="0"/>
              <a:t>Pulmonary veins collect oxygenated blood from the lung and deliver it to the left heart</a:t>
            </a:r>
            <a:endParaRPr sz="2000" dirty="0"/>
          </a:p>
          <a:p>
            <a:pPr marL="406400" lvl="0" indent="-406400" algn="l" rtl="0">
              <a:lnSpc>
                <a:spcPct val="115000"/>
              </a:lnSpc>
              <a:spcBef>
                <a:spcPts val="1200"/>
              </a:spcBef>
              <a:spcAft>
                <a:spcPts val="0"/>
              </a:spcAft>
              <a:buSzPts val="2000"/>
              <a:buChar char="•"/>
            </a:pPr>
            <a:r>
              <a:rPr lang="en-US" sz="2000" dirty="0"/>
              <a:t>A </a:t>
            </a:r>
            <a:r>
              <a:rPr lang="en-US" sz="2000" b="1" dirty="0">
                <a:solidFill>
                  <a:schemeClr val="accent2"/>
                </a:solidFill>
              </a:rPr>
              <a:t>pulmonary embolism</a:t>
            </a:r>
            <a:r>
              <a:rPr lang="en-US" sz="2000" dirty="0"/>
              <a:t> is a sudden blockage in your pulmonary arteries, the blood vessels that send blood to your lungs</a:t>
            </a:r>
            <a:endParaRPr dirty="0"/>
          </a:p>
          <a:p>
            <a:pPr marL="0" lvl="0" indent="0" algn="l" rtl="0">
              <a:lnSpc>
                <a:spcPct val="100000"/>
              </a:lnSpc>
              <a:spcBef>
                <a:spcPts val="1200"/>
              </a:spcBef>
              <a:spcAft>
                <a:spcPts val="0"/>
              </a:spcAft>
              <a:buNone/>
            </a:pPr>
            <a:endParaRPr sz="2000" dirty="0"/>
          </a:p>
        </p:txBody>
      </p:sp>
      <p:sp>
        <p:nvSpPr>
          <p:cNvPr id="3" name="TextBox 2">
            <a:extLst>
              <a:ext uri="{FF2B5EF4-FFF2-40B4-BE49-F238E27FC236}">
                <a16:creationId xmlns:a16="http://schemas.microsoft.com/office/drawing/2014/main" id="{E642CA4E-2BA8-CB89-274D-2375ED370B4E}"/>
              </a:ext>
            </a:extLst>
          </p:cNvPr>
          <p:cNvSpPr txBox="1"/>
          <p:nvPr/>
        </p:nvSpPr>
        <p:spPr>
          <a:xfrm>
            <a:off x="731520" y="1546802"/>
            <a:ext cx="7513500" cy="707886"/>
          </a:xfrm>
          <a:prstGeom prst="rect">
            <a:avLst/>
          </a:prstGeom>
          <a:solidFill>
            <a:schemeClr val="accent2"/>
          </a:solidFill>
        </p:spPr>
        <p:txBody>
          <a:bodyPr wrap="square">
            <a:spAutoFit/>
          </a:bodyPr>
          <a:lstStyle/>
          <a:p>
            <a:pPr marL="0" lvl="0" indent="0" algn="l" rtl="0">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The </a:t>
            </a:r>
            <a:r>
              <a:rPr lang="en-US" sz="2000" b="1" i="1" dirty="0">
                <a:solidFill>
                  <a:schemeClr val="lt1"/>
                </a:solidFill>
                <a:latin typeface="Lato"/>
                <a:ea typeface="Lato"/>
                <a:cs typeface="Lato"/>
                <a:sym typeface="Lato"/>
              </a:rPr>
              <a:t>pulmonary vascular system</a:t>
            </a:r>
            <a:r>
              <a:rPr lang="en-US" sz="2000" dirty="0">
                <a:solidFill>
                  <a:schemeClr val="lt1"/>
                </a:solidFill>
                <a:latin typeface="Lato"/>
                <a:ea typeface="Lato"/>
                <a:cs typeface="Lato"/>
                <a:sym typeface="Lato"/>
              </a:rPr>
              <a:t> manages blood flow at about the same pressure as the veins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11"/>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62" name="Google Shape;262;p11"/>
          <p:cNvSpPr txBox="1">
            <a:spLocks noGrp="1"/>
          </p:cNvSpPr>
          <p:nvPr>
            <p:ph type="title" idx="4294967295"/>
          </p:nvPr>
        </p:nvSpPr>
        <p:spPr>
          <a:xfrm>
            <a:off x="1072910" y="3650559"/>
            <a:ext cx="2480816" cy="43248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2800"/>
              <a:buFont typeface="Lato"/>
              <a:buNone/>
            </a:pPr>
            <a:br>
              <a:rPr lang="en-US" sz="2800" b="1">
                <a:solidFill>
                  <a:schemeClr val="accent2"/>
                </a:solidFill>
              </a:rPr>
            </a:br>
            <a:r>
              <a:rPr lang="en-US" sz="2800" b="1">
                <a:solidFill>
                  <a:schemeClr val="accent2"/>
                </a:solidFill>
              </a:rPr>
              <a:t>Follow us on:</a:t>
            </a:r>
            <a:endParaRPr sz="2800" b="1">
              <a:solidFill>
                <a:schemeClr val="accent2"/>
              </a:solidFill>
            </a:endParaRPr>
          </a:p>
        </p:txBody>
      </p:sp>
      <p:sp>
        <p:nvSpPr>
          <p:cNvPr id="263" name="Google Shape;263;p11"/>
          <p:cNvSpPr/>
          <p:nvPr/>
        </p:nvSpPr>
        <p:spPr>
          <a:xfrm>
            <a:off x="-1" y="1"/>
            <a:ext cx="606972" cy="323398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grpSp>
        <p:nvGrpSpPr>
          <p:cNvPr id="264" name="Google Shape;264;p11"/>
          <p:cNvGrpSpPr/>
          <p:nvPr/>
        </p:nvGrpSpPr>
        <p:grpSpPr>
          <a:xfrm>
            <a:off x="1188720" y="73152"/>
            <a:ext cx="1178966" cy="232963"/>
            <a:chOff x="7763256" y="73152"/>
            <a:chExt cx="1178966" cy="232963"/>
          </a:xfrm>
        </p:grpSpPr>
        <p:sp>
          <p:nvSpPr>
            <p:cNvPr id="265" name="Google Shape;265;p11"/>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66" name="Google Shape;266;p11"/>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67" name="Google Shape;267;p11"/>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68" name="Google Shape;268;p11"/>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69" name="Google Shape;269;p11"/>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0" name="Google Shape;270;p11"/>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1" name="Google Shape;271;p11"/>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2" name="Google Shape;272;p11"/>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3" name="Google Shape;273;p11"/>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4" name="Google Shape;274;p11"/>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5" name="Google Shape;275;p11"/>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6" name="Google Shape;276;p11"/>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7" name="Google Shape;277;p11"/>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8" name="Google Shape;278;p11"/>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79" name="Google Shape;279;p11"/>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80" name="Google Shape;280;p11"/>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81" name="Google Shape;281;p11"/>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82" name="Google Shape;282;p11"/>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83" name="Google Shape;283;p11"/>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84" name="Google Shape;284;p11"/>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grpSp>
      <p:pic>
        <p:nvPicPr>
          <p:cNvPr id="285" name="Google Shape;285;p11" descr="A picture containing text, tableware, plate, dishware&#10;&#10;Description automatically generated"/>
          <p:cNvPicPr preferRelativeResize="0"/>
          <p:nvPr/>
        </p:nvPicPr>
        <p:blipFill rotWithShape="1">
          <a:blip r:embed="rId3">
            <a:alphaModFix/>
          </a:blip>
          <a:srcRect/>
          <a:stretch/>
        </p:blipFill>
        <p:spPr>
          <a:xfrm>
            <a:off x="9032013" y="306115"/>
            <a:ext cx="2942892" cy="640080"/>
          </a:xfrm>
          <a:prstGeom prst="rect">
            <a:avLst/>
          </a:prstGeom>
          <a:noFill/>
          <a:ln>
            <a:noFill/>
          </a:ln>
        </p:spPr>
      </p:pic>
      <p:sp>
        <p:nvSpPr>
          <p:cNvPr id="286" name="Google Shape;286;p11"/>
          <p:cNvSpPr/>
          <p:nvPr/>
        </p:nvSpPr>
        <p:spPr>
          <a:xfrm>
            <a:off x="-1" y="3233650"/>
            <a:ext cx="606972" cy="3624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287" name="Google Shape;287;p11" descr="A picture containing icon&#10;&#10;Description automatically generated"/>
          <p:cNvPicPr preferRelativeResize="0"/>
          <p:nvPr/>
        </p:nvPicPr>
        <p:blipFill rotWithShape="1">
          <a:blip r:embed="rId4">
            <a:alphaModFix/>
          </a:blip>
          <a:srcRect/>
          <a:stretch/>
        </p:blipFill>
        <p:spPr>
          <a:xfrm>
            <a:off x="841633" y="514359"/>
            <a:ext cx="7518400" cy="2857500"/>
          </a:xfrm>
          <a:prstGeom prst="rect">
            <a:avLst/>
          </a:prstGeom>
          <a:noFill/>
          <a:ln>
            <a:noFill/>
          </a:ln>
        </p:spPr>
      </p:pic>
      <p:pic>
        <p:nvPicPr>
          <p:cNvPr id="288" name="Google Shape;288;p11" descr="Icon&#10;&#10;Description automatically generated"/>
          <p:cNvPicPr preferRelativeResize="0"/>
          <p:nvPr/>
        </p:nvPicPr>
        <p:blipFill rotWithShape="1">
          <a:blip r:embed="rId5">
            <a:alphaModFix/>
          </a:blip>
          <a:srcRect/>
          <a:stretch/>
        </p:blipFill>
        <p:spPr>
          <a:xfrm>
            <a:off x="4446623" y="3650559"/>
            <a:ext cx="635000" cy="635000"/>
          </a:xfrm>
          <a:prstGeom prst="rect">
            <a:avLst/>
          </a:prstGeom>
          <a:noFill/>
          <a:ln>
            <a:noFill/>
          </a:ln>
        </p:spPr>
      </p:pic>
      <p:pic>
        <p:nvPicPr>
          <p:cNvPr id="289" name="Google Shape;289;p11" descr="Icon&#10;&#10;Description automatically generated"/>
          <p:cNvPicPr preferRelativeResize="0"/>
          <p:nvPr/>
        </p:nvPicPr>
        <p:blipFill rotWithShape="1">
          <a:blip r:embed="rId6">
            <a:alphaModFix/>
          </a:blip>
          <a:srcRect/>
          <a:stretch/>
        </p:blipFill>
        <p:spPr>
          <a:xfrm>
            <a:off x="8360033" y="3720114"/>
            <a:ext cx="635000" cy="635000"/>
          </a:xfrm>
          <a:prstGeom prst="rect">
            <a:avLst/>
          </a:prstGeom>
          <a:noFill/>
          <a:ln>
            <a:noFill/>
          </a:ln>
        </p:spPr>
      </p:pic>
      <p:pic>
        <p:nvPicPr>
          <p:cNvPr id="290" name="Google Shape;290;p11" descr="A picture containing clipart&#10;&#10;Description automatically generated"/>
          <p:cNvPicPr preferRelativeResize="0"/>
          <p:nvPr/>
        </p:nvPicPr>
        <p:blipFill rotWithShape="1">
          <a:blip r:embed="rId7">
            <a:alphaModFix/>
          </a:blip>
          <a:srcRect/>
          <a:stretch/>
        </p:blipFill>
        <p:spPr>
          <a:xfrm>
            <a:off x="8360033" y="4728325"/>
            <a:ext cx="635000" cy="635000"/>
          </a:xfrm>
          <a:prstGeom prst="rect">
            <a:avLst/>
          </a:prstGeom>
          <a:noFill/>
          <a:ln>
            <a:noFill/>
          </a:ln>
        </p:spPr>
      </p:pic>
      <p:pic>
        <p:nvPicPr>
          <p:cNvPr id="291" name="Google Shape;291;p11" descr="Icon&#10;&#10;Description automatically generated"/>
          <p:cNvPicPr preferRelativeResize="0"/>
          <p:nvPr/>
        </p:nvPicPr>
        <p:blipFill rotWithShape="1">
          <a:blip r:embed="rId8">
            <a:alphaModFix/>
          </a:blip>
          <a:srcRect/>
          <a:stretch/>
        </p:blipFill>
        <p:spPr>
          <a:xfrm>
            <a:off x="4441679" y="4797429"/>
            <a:ext cx="635000" cy="635000"/>
          </a:xfrm>
          <a:prstGeom prst="rect">
            <a:avLst/>
          </a:prstGeom>
          <a:noFill/>
          <a:ln>
            <a:noFill/>
          </a:ln>
        </p:spPr>
      </p:pic>
      <p:sp>
        <p:nvSpPr>
          <p:cNvPr id="292" name="Google Shape;292;p11"/>
          <p:cNvSpPr txBox="1"/>
          <p:nvPr/>
        </p:nvSpPr>
        <p:spPr>
          <a:xfrm>
            <a:off x="5183951" y="3855100"/>
            <a:ext cx="24924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br>
              <a:rPr lang="en-US" sz="2000" b="1" i="0" u="none" strike="noStrike" cap="none">
                <a:solidFill>
                  <a:srgbClr val="7D2248"/>
                </a:solidFill>
                <a:latin typeface="Lato"/>
                <a:ea typeface="Lato"/>
                <a:cs typeface="Lato"/>
                <a:sym typeface="Lato"/>
              </a:rPr>
            </a:br>
            <a:r>
              <a:rPr lang="en-US" sz="2000" b="1" i="0" u="none" strike="noStrike" cap="none">
                <a:solidFill>
                  <a:srgbClr val="7D2248"/>
                </a:solidFill>
                <a:latin typeface="Lato"/>
                <a:ea typeface="Lato"/>
                <a:cs typeface="Lato"/>
                <a:sym typeface="Lato"/>
              </a:rPr>
              <a:t>Instagram: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nloremfoundation</a:t>
            </a:r>
            <a:endParaRPr sz="2000" b="1" i="0" u="none" strike="noStrike" cap="none">
              <a:solidFill>
                <a:srgbClr val="7D2248"/>
              </a:solidFill>
              <a:latin typeface="Lato"/>
              <a:ea typeface="Lato"/>
              <a:cs typeface="Lato"/>
              <a:sym typeface="Lato"/>
            </a:endParaRPr>
          </a:p>
        </p:txBody>
      </p:sp>
      <p:sp>
        <p:nvSpPr>
          <p:cNvPr id="293" name="Google Shape;293;p11"/>
          <p:cNvSpPr txBox="1"/>
          <p:nvPr/>
        </p:nvSpPr>
        <p:spPr>
          <a:xfrm>
            <a:off x="5183951" y="4999950"/>
            <a:ext cx="29430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Linked In: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n-Lorem Foundation</a:t>
            </a:r>
            <a:endParaRPr sz="2000" b="1" i="0" u="none" strike="noStrike" cap="none">
              <a:solidFill>
                <a:srgbClr val="7D2248"/>
              </a:solidFill>
              <a:latin typeface="Lato"/>
              <a:ea typeface="Lato"/>
              <a:cs typeface="Lato"/>
              <a:sym typeface="Lato"/>
            </a:endParaRPr>
          </a:p>
        </p:txBody>
      </p:sp>
      <p:sp>
        <p:nvSpPr>
          <p:cNvPr id="294" name="Google Shape;294;p11"/>
          <p:cNvSpPr txBox="1"/>
          <p:nvPr/>
        </p:nvSpPr>
        <p:spPr>
          <a:xfrm>
            <a:off x="9194986" y="3853073"/>
            <a:ext cx="24924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br>
              <a:rPr lang="en-US" sz="2000" b="1" i="0" u="none" strike="noStrike" cap="none">
                <a:solidFill>
                  <a:srgbClr val="7D2248"/>
                </a:solidFill>
                <a:latin typeface="Lato"/>
                <a:ea typeface="Lato"/>
                <a:cs typeface="Lato"/>
                <a:sym typeface="Lato"/>
              </a:rPr>
            </a:br>
            <a:r>
              <a:rPr lang="en-US" sz="2000" b="1" i="0" u="none" strike="noStrike" cap="none">
                <a:solidFill>
                  <a:srgbClr val="7D2248"/>
                </a:solidFill>
                <a:latin typeface="Lato"/>
                <a:ea typeface="Lato"/>
                <a:cs typeface="Lato"/>
                <a:sym typeface="Lato"/>
              </a:rPr>
              <a:t>Facebook: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@nloremfoundation</a:t>
            </a:r>
            <a:endParaRPr sz="2000" b="1" i="0" u="none" strike="noStrike" cap="none">
              <a:solidFill>
                <a:srgbClr val="7D2248"/>
              </a:solidFill>
              <a:latin typeface="Lato"/>
              <a:ea typeface="Lato"/>
              <a:cs typeface="Lato"/>
              <a:sym typeface="Lato"/>
            </a:endParaRPr>
          </a:p>
        </p:txBody>
      </p:sp>
      <p:sp>
        <p:nvSpPr>
          <p:cNvPr id="295" name="Google Shape;295;p11"/>
          <p:cNvSpPr txBox="1"/>
          <p:nvPr/>
        </p:nvSpPr>
        <p:spPr>
          <a:xfrm>
            <a:off x="9188020" y="4999943"/>
            <a:ext cx="13551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br>
              <a:rPr lang="en-US" sz="2000" b="1" i="0" u="none" strike="noStrike" cap="none">
                <a:solidFill>
                  <a:srgbClr val="7D2248"/>
                </a:solidFill>
                <a:latin typeface="Lato"/>
                <a:ea typeface="Lato"/>
                <a:cs typeface="Lato"/>
                <a:sym typeface="Lato"/>
              </a:rPr>
            </a:br>
            <a:r>
              <a:rPr lang="en-US" sz="2000" b="1" i="0" u="none" strike="noStrike" cap="none">
                <a:solidFill>
                  <a:srgbClr val="7D2248"/>
                </a:solidFill>
                <a:latin typeface="Lato"/>
                <a:ea typeface="Lato"/>
                <a:cs typeface="Lato"/>
                <a:sym typeface="Lato"/>
              </a:rPr>
              <a:t>Twitter: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@n_lorem</a:t>
            </a:r>
            <a:endParaRPr sz="2000" b="1" i="0" u="none" strike="noStrike" cap="none">
              <a:solidFill>
                <a:srgbClr val="7D2248"/>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3838"/>
        </a:solidFill>
        <a:effectLst/>
      </p:bgPr>
    </p:bg>
    <p:spTree>
      <p:nvGrpSpPr>
        <p:cNvPr id="1" name="Shape 300"/>
        <p:cNvGrpSpPr/>
        <p:nvPr/>
      </p:nvGrpSpPr>
      <p:grpSpPr>
        <a:xfrm>
          <a:off x="0" y="0"/>
          <a:ext cx="0" cy="0"/>
          <a:chOff x="0" y="0"/>
          <a:chExt cx="0" cy="0"/>
        </a:xfrm>
      </p:grpSpPr>
      <p:sp>
        <p:nvSpPr>
          <p:cNvPr id="301" name="Google Shape;301;p12"/>
          <p:cNvSpPr/>
          <p:nvPr/>
        </p:nvSpPr>
        <p:spPr>
          <a:xfrm>
            <a:off x="0" y="0"/>
            <a:ext cx="12192000" cy="6858000"/>
          </a:xfrm>
          <a:prstGeom prst="rect">
            <a:avLst/>
          </a:prstGeom>
          <a:solidFill>
            <a:srgbClr val="3A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302" name="Google Shape;302;p12" descr="A person and a child walking on a dirt road&#10;&#10;Description automatically generated with medium confidence"/>
          <p:cNvPicPr preferRelativeResize="0"/>
          <p:nvPr/>
        </p:nvPicPr>
        <p:blipFill rotWithShape="1">
          <a:blip r:embed="rId3">
            <a:alphaModFix/>
          </a:blip>
          <a:srcRect t="9089" r="40821"/>
          <a:stretch/>
        </p:blipFill>
        <p:spPr>
          <a:xfrm>
            <a:off x="3523488" y="10"/>
            <a:ext cx="8668512" cy="6857990"/>
          </a:xfrm>
          <a:prstGeom prst="rect">
            <a:avLst/>
          </a:prstGeom>
          <a:noFill/>
          <a:ln>
            <a:noFill/>
          </a:ln>
        </p:spPr>
      </p:pic>
      <p:sp>
        <p:nvSpPr>
          <p:cNvPr id="303" name="Google Shape;303;p12"/>
          <p:cNvSpPr/>
          <p:nvPr/>
        </p:nvSpPr>
        <p:spPr>
          <a:xfrm>
            <a:off x="0" y="0"/>
            <a:ext cx="9756601" cy="6858000"/>
          </a:xfrm>
          <a:prstGeom prst="rect">
            <a:avLst/>
          </a:prstGeom>
          <a:gradFill>
            <a:gsLst>
              <a:gs pos="0">
                <a:srgbClr val="FFFFFF">
                  <a:alpha val="0"/>
                </a:srgbClr>
              </a:gs>
              <a:gs pos="19000">
                <a:srgbClr val="FFFFFF">
                  <a:alpha val="37254"/>
                </a:srgbClr>
              </a:gs>
              <a:gs pos="35000">
                <a:srgbClr val="FFFFFF">
                  <a:alpha val="78431"/>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4" name="Google Shape;304;p12"/>
          <p:cNvSpPr txBox="1">
            <a:spLocks noGrp="1"/>
          </p:cNvSpPr>
          <p:nvPr>
            <p:ph type="body" idx="1"/>
          </p:nvPr>
        </p:nvSpPr>
        <p:spPr>
          <a:xfrm>
            <a:off x="411455" y="2565941"/>
            <a:ext cx="5257619" cy="14061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200"/>
              <a:buNone/>
            </a:pPr>
            <a:r>
              <a:rPr lang="en-US" sz="3200" b="1">
                <a:solidFill>
                  <a:schemeClr val="accent1"/>
                </a:solidFill>
              </a:rPr>
              <a:t>Thank you for watching!</a:t>
            </a:r>
            <a:endParaRPr/>
          </a:p>
          <a:p>
            <a:pPr marL="0" lvl="0" indent="0" algn="l" rtl="0">
              <a:lnSpc>
                <a:spcPct val="90000"/>
              </a:lnSpc>
              <a:spcBef>
                <a:spcPts val="1000"/>
              </a:spcBef>
              <a:spcAft>
                <a:spcPts val="0"/>
              </a:spcAft>
              <a:buClr>
                <a:srgbClr val="888888"/>
              </a:buClr>
              <a:buSzPts val="2800"/>
              <a:buNone/>
            </a:pPr>
            <a:endParaRPr sz="2800" b="1">
              <a:solidFill>
                <a:schemeClr val="accent2"/>
              </a:solidFill>
            </a:endParaRPr>
          </a:p>
          <a:p>
            <a:pPr marL="0" lvl="0" indent="0" algn="l" rtl="0">
              <a:lnSpc>
                <a:spcPct val="90000"/>
              </a:lnSpc>
              <a:spcBef>
                <a:spcPts val="1000"/>
              </a:spcBef>
              <a:spcAft>
                <a:spcPts val="0"/>
              </a:spcAft>
              <a:buClr>
                <a:srgbClr val="888888"/>
              </a:buClr>
              <a:buSzPts val="2800"/>
              <a:buNone/>
            </a:pPr>
            <a:endParaRPr sz="2800" b="1">
              <a:solidFill>
                <a:schemeClr val="accent2"/>
              </a:solidFill>
            </a:endParaRPr>
          </a:p>
          <a:p>
            <a:pPr marL="0" lvl="0" indent="0" algn="l" rtl="0">
              <a:lnSpc>
                <a:spcPct val="90000"/>
              </a:lnSpc>
              <a:spcBef>
                <a:spcPts val="1000"/>
              </a:spcBef>
              <a:spcAft>
                <a:spcPts val="0"/>
              </a:spcAft>
              <a:buClr>
                <a:srgbClr val="888888"/>
              </a:buClr>
              <a:buSzPts val="2800"/>
              <a:buNone/>
            </a:pPr>
            <a:endParaRPr sz="2800" b="1">
              <a:solidFill>
                <a:schemeClr val="accent2"/>
              </a:solidFill>
            </a:endParaRPr>
          </a:p>
          <a:p>
            <a:pPr marL="0" lvl="0" indent="0" algn="l" rtl="0">
              <a:lnSpc>
                <a:spcPct val="90000"/>
              </a:lnSpc>
              <a:spcBef>
                <a:spcPts val="1000"/>
              </a:spcBef>
              <a:spcAft>
                <a:spcPts val="0"/>
              </a:spcAft>
              <a:buClr>
                <a:srgbClr val="888888"/>
              </a:buClr>
              <a:buSzPts val="4000"/>
              <a:buNone/>
            </a:pPr>
            <a:endParaRPr sz="4000" b="1" i="1">
              <a:solidFill>
                <a:schemeClr val="accent1"/>
              </a:solidFill>
              <a:latin typeface="Century"/>
              <a:ea typeface="Century"/>
              <a:cs typeface="Century"/>
              <a:sym typeface="Century"/>
            </a:endParaRPr>
          </a:p>
        </p:txBody>
      </p:sp>
      <p:sp>
        <p:nvSpPr>
          <p:cNvPr id="305" name="Google Shape;305;p12"/>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Calibri"/>
              <a:ea typeface="Calibri"/>
              <a:cs typeface="Calibri"/>
              <a:sym typeface="Calibri"/>
            </a:endParaRPr>
          </a:p>
        </p:txBody>
      </p:sp>
      <p:sp>
        <p:nvSpPr>
          <p:cNvPr id="306" name="Google Shape;306;p12"/>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Calibri"/>
              <a:ea typeface="Calibri"/>
              <a:cs typeface="Calibri"/>
              <a:sym typeface="Calibri"/>
            </a:endParaRPr>
          </a:p>
        </p:txBody>
      </p:sp>
      <p:sp>
        <p:nvSpPr>
          <p:cNvPr id="307" name="Google Shape;307;p12"/>
          <p:cNvSpPr/>
          <p:nvPr/>
        </p:nvSpPr>
        <p:spPr>
          <a:xfrm>
            <a:off x="182880" y="481584"/>
            <a:ext cx="1402080" cy="4854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308" name="Google Shape;308;p12" descr="Logo&#10;&#10;Description automatically generated"/>
          <p:cNvPicPr preferRelativeResize="0"/>
          <p:nvPr/>
        </p:nvPicPr>
        <p:blipFill rotWithShape="1">
          <a:blip r:embed="rId4">
            <a:alphaModFix/>
          </a:blip>
          <a:srcRect/>
          <a:stretch/>
        </p:blipFill>
        <p:spPr>
          <a:xfrm>
            <a:off x="481029" y="625683"/>
            <a:ext cx="5411262" cy="1171564"/>
          </a:xfrm>
          <a:prstGeom prst="rect">
            <a:avLst/>
          </a:prstGeom>
          <a:noFill/>
          <a:ln>
            <a:noFill/>
          </a:ln>
        </p:spPr>
      </p:pic>
      <p:sp>
        <p:nvSpPr>
          <p:cNvPr id="309" name="Google Shape;309;p12"/>
          <p:cNvSpPr txBox="1"/>
          <p:nvPr/>
        </p:nvSpPr>
        <p:spPr>
          <a:xfrm>
            <a:off x="481029" y="4556064"/>
            <a:ext cx="6260928" cy="150018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7D2248"/>
              </a:buClr>
              <a:buSzPts val="2800"/>
              <a:buFont typeface="Arial"/>
              <a:buNone/>
            </a:pPr>
            <a:r>
              <a:rPr lang="en-US" sz="2800" b="0" i="0" u="none" strike="noStrike" cap="none">
                <a:solidFill>
                  <a:srgbClr val="7D2248"/>
                </a:solidFill>
                <a:latin typeface="Radley"/>
                <a:ea typeface="Radley"/>
                <a:cs typeface="Radley"/>
                <a:sym typeface="Radley"/>
              </a:rPr>
              <a:t>Find more podcasts and videos 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7D2248"/>
              </a:buClr>
              <a:buSzPts val="2800"/>
              <a:buFont typeface="Arial"/>
              <a:buNone/>
            </a:pPr>
            <a:r>
              <a:rPr lang="en-US" sz="2800" b="1" i="0" u="none" strike="noStrike" cap="none">
                <a:solidFill>
                  <a:srgbClr val="7D2248"/>
                </a:solidFill>
                <a:latin typeface="Lato"/>
                <a:ea typeface="Lato"/>
                <a:cs typeface="Lato"/>
                <a:sym typeface="Lato"/>
              </a:rPr>
              <a:t>www.nlorem.org</a:t>
            </a:r>
            <a:endParaRPr sz="2800" b="1" i="0" u="none" strike="noStrike" cap="none">
              <a:solidFill>
                <a:srgbClr val="7D2248"/>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
          <p:cNvSpPr txBox="1">
            <a:spLocks noGrp="1"/>
          </p:cNvSpPr>
          <p:nvPr>
            <p:ph type="title" idx="4294967295"/>
          </p:nvPr>
        </p:nvSpPr>
        <p:spPr>
          <a:xfrm>
            <a:off x="0" y="2534447"/>
            <a:ext cx="10798373" cy="17226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Lato"/>
              <a:buNone/>
            </a:pPr>
            <a:r>
              <a:rPr lang="en-US" sz="2800"/>
              <a:t>Find our Podcast Series on any of your podcast streaming </a:t>
            </a:r>
            <a:br>
              <a:rPr lang="en-US" sz="2800"/>
            </a:br>
            <a:r>
              <a:rPr lang="en-US" sz="2800"/>
              <a:t>apps or on our website, </a:t>
            </a:r>
            <a:r>
              <a:rPr lang="en-US" sz="2800" b="1">
                <a:solidFill>
                  <a:schemeClr val="accent2"/>
                </a:solidFill>
              </a:rPr>
              <a:t>www.nlorem.org</a:t>
            </a:r>
            <a:br>
              <a:rPr lang="en-US" sz="2800"/>
            </a:br>
            <a:br>
              <a:rPr lang="en-US" sz="2800"/>
            </a:br>
            <a:r>
              <a:rPr lang="en-US" sz="2800"/>
              <a:t>Questions/inquiries can be sent to </a:t>
            </a:r>
            <a:r>
              <a:rPr lang="en-US" sz="2800" b="1">
                <a:solidFill>
                  <a:schemeClr val="accent2"/>
                </a:solidFill>
              </a:rPr>
              <a:t>podcast@nlorem.org </a:t>
            </a:r>
            <a:endParaRPr sz="2800">
              <a:solidFill>
                <a:schemeClr val="dk1"/>
              </a:solidFill>
              <a:latin typeface="Lato"/>
              <a:ea typeface="Lato"/>
              <a:cs typeface="Lato"/>
              <a:sym typeface="Lato"/>
            </a:endParaRPr>
          </a:p>
        </p:txBody>
      </p:sp>
      <p:sp>
        <p:nvSpPr>
          <p:cNvPr id="171" name="Google Shape;171;p2"/>
          <p:cNvSpPr/>
          <p:nvPr/>
        </p:nvSpPr>
        <p:spPr>
          <a:xfrm>
            <a:off x="0" y="0"/>
            <a:ext cx="4475140" cy="2130951"/>
          </a:xfrm>
          <a:custGeom>
            <a:avLst/>
            <a:gdLst/>
            <a:ahLst/>
            <a:cxnLst/>
            <a:rect l="l" t="t" r="r" b="b"/>
            <a:pathLst>
              <a:path w="4475140" h="2130951" extrusionOk="0">
                <a:moveTo>
                  <a:pt x="0" y="0"/>
                </a:moveTo>
                <a:lnTo>
                  <a:pt x="1074821" y="0"/>
                </a:lnTo>
                <a:lnTo>
                  <a:pt x="1074821" y="478"/>
                </a:lnTo>
                <a:lnTo>
                  <a:pt x="4475140" y="478"/>
                </a:lnTo>
                <a:lnTo>
                  <a:pt x="3488452" y="2130951"/>
                </a:lnTo>
                <a:lnTo>
                  <a:pt x="0" y="2130951"/>
                </a:lnTo>
                <a:close/>
              </a:path>
            </a:pathLst>
          </a:custGeom>
          <a:solidFill>
            <a:srgbClr val="4B59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172" name="Google Shape;172;p2"/>
          <p:cNvSpPr/>
          <p:nvPr/>
        </p:nvSpPr>
        <p:spPr>
          <a:xfrm rot="10800000">
            <a:off x="7716860" y="4682362"/>
            <a:ext cx="4475140" cy="2174680"/>
          </a:xfrm>
          <a:custGeom>
            <a:avLst/>
            <a:gdLst/>
            <a:ahLst/>
            <a:cxnLst/>
            <a:rect l="l" t="t" r="r" b="b"/>
            <a:pathLst>
              <a:path w="4475140" h="2174680" extrusionOk="0">
                <a:moveTo>
                  <a:pt x="3468199" y="2174680"/>
                </a:moveTo>
                <a:lnTo>
                  <a:pt x="0" y="2174680"/>
                </a:lnTo>
                <a:lnTo>
                  <a:pt x="0" y="0"/>
                </a:lnTo>
                <a:lnTo>
                  <a:pt x="1074821" y="0"/>
                </a:lnTo>
                <a:lnTo>
                  <a:pt x="1074821" y="478"/>
                </a:lnTo>
                <a:lnTo>
                  <a:pt x="4475140" y="478"/>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173" name="Google Shape;173;p2" descr="A picture containing grass, outdoor, person, child&#10;&#10;Description automatically generated"/>
          <p:cNvPicPr preferRelativeResize="0"/>
          <p:nvPr/>
        </p:nvPicPr>
        <p:blipFill rotWithShape="1">
          <a:blip r:embed="rId3">
            <a:alphaModFix/>
          </a:blip>
          <a:srcRect t="28263" r="-2" b="22413"/>
          <a:stretch/>
        </p:blipFill>
        <p:spPr>
          <a:xfrm>
            <a:off x="20" y="4682838"/>
            <a:ext cx="8563356" cy="2175160"/>
          </a:xfrm>
          <a:custGeom>
            <a:avLst/>
            <a:gdLst/>
            <a:ahLst/>
            <a:cxnLst/>
            <a:rect l="l" t="t" r="r" b="b"/>
            <a:pathLst>
              <a:path w="8563376" h="2175160" extrusionOk="0">
                <a:moveTo>
                  <a:pt x="0" y="0"/>
                </a:moveTo>
                <a:lnTo>
                  <a:pt x="8563376" y="0"/>
                </a:lnTo>
                <a:lnTo>
                  <a:pt x="7555992" y="2175160"/>
                </a:lnTo>
                <a:lnTo>
                  <a:pt x="0" y="2175160"/>
                </a:lnTo>
                <a:close/>
              </a:path>
            </a:pathLst>
          </a:custGeom>
          <a:noFill/>
          <a:ln>
            <a:noFill/>
          </a:ln>
        </p:spPr>
      </p:pic>
      <p:pic>
        <p:nvPicPr>
          <p:cNvPr id="174" name="Google Shape;174;p2" descr="A picture containing text, tableware, plate, dishware&#10;&#10;Description automatically generated"/>
          <p:cNvPicPr preferRelativeResize="0"/>
          <p:nvPr/>
        </p:nvPicPr>
        <p:blipFill rotWithShape="1">
          <a:blip r:embed="rId4">
            <a:alphaModFix/>
          </a:blip>
          <a:srcRect/>
          <a:stretch/>
        </p:blipFill>
        <p:spPr>
          <a:xfrm>
            <a:off x="4689046" y="346271"/>
            <a:ext cx="6273800" cy="1358900"/>
          </a:xfrm>
          <a:prstGeom prst="rect">
            <a:avLst/>
          </a:prstGeom>
          <a:noFill/>
          <a:ln>
            <a:noFill/>
          </a:ln>
        </p:spPr>
      </p:pic>
      <p:pic>
        <p:nvPicPr>
          <p:cNvPr id="175" name="Google Shape;175;p2" descr="A picture containing schematic&#10;&#10;Description automatically generated"/>
          <p:cNvPicPr preferRelativeResize="0"/>
          <p:nvPr/>
        </p:nvPicPr>
        <p:blipFill rotWithShape="1">
          <a:blip r:embed="rId5">
            <a:alphaModFix/>
          </a:blip>
          <a:srcRect/>
          <a:stretch/>
        </p:blipFill>
        <p:spPr>
          <a:xfrm>
            <a:off x="9994141" y="1947159"/>
            <a:ext cx="1937409" cy="26517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Arteries and Veins</a:t>
            </a:r>
            <a:endParaRPr/>
          </a:p>
        </p:txBody>
      </p:sp>
      <p:sp>
        <p:nvSpPr>
          <p:cNvPr id="182" name="Google Shape;182;p3"/>
          <p:cNvSpPr txBox="1">
            <a:spLocks noGrp="1"/>
          </p:cNvSpPr>
          <p:nvPr>
            <p:ph type="body" idx="1"/>
          </p:nvPr>
        </p:nvSpPr>
        <p:spPr>
          <a:xfrm>
            <a:off x="731520" y="1534451"/>
            <a:ext cx="6247778" cy="1759442"/>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dirty="0"/>
              <a:t>The pipes of the cardiovascular system are responsible for carrying blood through the body</a:t>
            </a:r>
            <a:endParaRPr dirty="0"/>
          </a:p>
          <a:p>
            <a:pPr marL="406400" lvl="0" indent="-406400" algn="l" rtl="0">
              <a:lnSpc>
                <a:spcPct val="110000"/>
              </a:lnSpc>
              <a:spcBef>
                <a:spcPts val="1200"/>
              </a:spcBef>
              <a:spcAft>
                <a:spcPts val="0"/>
              </a:spcAft>
              <a:buSzPts val="2000"/>
              <a:buFont typeface="Lato"/>
              <a:buChar char="•"/>
            </a:pPr>
            <a:r>
              <a:rPr lang="en-US" sz="2000" dirty="0"/>
              <a:t>We have two kinds of pipes: an </a:t>
            </a:r>
            <a:r>
              <a:rPr lang="en-US" sz="2000" b="1" dirty="0">
                <a:solidFill>
                  <a:schemeClr val="accent2"/>
                </a:solidFill>
              </a:rPr>
              <a:t>arterial system </a:t>
            </a:r>
            <a:r>
              <a:rPr lang="en-US" sz="2000" dirty="0"/>
              <a:t>and a </a:t>
            </a:r>
            <a:r>
              <a:rPr lang="en-US" sz="2000" b="1" dirty="0">
                <a:solidFill>
                  <a:schemeClr val="accent2"/>
                </a:solidFill>
              </a:rPr>
              <a:t>venous system</a:t>
            </a:r>
            <a:endParaRPr b="1" dirty="0">
              <a:solidFill>
                <a:schemeClr val="accent2"/>
              </a:solidFill>
            </a:endParaRPr>
          </a:p>
          <a:p>
            <a:pPr marL="812800" lvl="1" indent="-228600" algn="l" rtl="0">
              <a:lnSpc>
                <a:spcPct val="110000"/>
              </a:lnSpc>
              <a:spcBef>
                <a:spcPts val="1200"/>
              </a:spcBef>
              <a:spcAft>
                <a:spcPts val="0"/>
              </a:spcAft>
              <a:buSzPts val="2000"/>
              <a:buNone/>
            </a:pPr>
            <a:endParaRPr dirty="0"/>
          </a:p>
        </p:txBody>
      </p:sp>
      <p:pic>
        <p:nvPicPr>
          <p:cNvPr id="183" name="Google Shape;183;p3" descr="Logo&#10;&#10;Description automatically generated"/>
          <p:cNvPicPr preferRelativeResize="0"/>
          <p:nvPr/>
        </p:nvPicPr>
        <p:blipFill rotWithShape="1">
          <a:blip r:embed="rId3">
            <a:alphaModFix/>
          </a:blip>
          <a:srcRect/>
          <a:stretch/>
        </p:blipFill>
        <p:spPr>
          <a:xfrm>
            <a:off x="7470300" y="1464500"/>
            <a:ext cx="3632801" cy="4308825"/>
          </a:xfrm>
          <a:prstGeom prst="rect">
            <a:avLst/>
          </a:prstGeom>
          <a:noFill/>
          <a:ln>
            <a:noFill/>
          </a:ln>
        </p:spPr>
      </p:pic>
      <p:pic>
        <p:nvPicPr>
          <p:cNvPr id="184" name="Google Shape;184;p3"/>
          <p:cNvPicPr preferRelativeResize="0"/>
          <p:nvPr/>
        </p:nvPicPr>
        <p:blipFill rotWithShape="1">
          <a:blip r:embed="rId4">
            <a:alphaModFix/>
          </a:blip>
          <a:srcRect/>
          <a:stretch/>
        </p:blipFill>
        <p:spPr>
          <a:xfrm>
            <a:off x="1291425" y="2391450"/>
            <a:ext cx="4657275" cy="4657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Arteries</a:t>
            </a:r>
            <a:endParaRPr/>
          </a:p>
        </p:txBody>
      </p:sp>
      <p:sp>
        <p:nvSpPr>
          <p:cNvPr id="191" name="Google Shape;191;p4"/>
          <p:cNvSpPr txBox="1">
            <a:spLocks noGrp="1"/>
          </p:cNvSpPr>
          <p:nvPr>
            <p:ph type="body" idx="1"/>
          </p:nvPr>
        </p:nvSpPr>
        <p:spPr>
          <a:xfrm>
            <a:off x="731550" y="1472644"/>
            <a:ext cx="10728900" cy="2514900"/>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dirty="0"/>
              <a:t>Most arteries are responsible for managing blood flow under </a:t>
            </a:r>
            <a:r>
              <a:rPr lang="en-US" sz="2000" dirty="0">
                <a:solidFill>
                  <a:schemeClr val="accent1"/>
                </a:solidFill>
              </a:rPr>
              <a:t>high pressure</a:t>
            </a:r>
            <a:endParaRPr dirty="0">
              <a:solidFill>
                <a:schemeClr val="accent1"/>
              </a:solidFill>
            </a:endParaRPr>
          </a:p>
          <a:p>
            <a:pPr marL="812800" lvl="1" indent="-355600" algn="l" rtl="0">
              <a:lnSpc>
                <a:spcPct val="110000"/>
              </a:lnSpc>
              <a:spcBef>
                <a:spcPts val="1200"/>
              </a:spcBef>
              <a:spcAft>
                <a:spcPts val="0"/>
              </a:spcAft>
              <a:buSzPts val="1800"/>
              <a:buChar char="-"/>
            </a:pPr>
            <a:r>
              <a:rPr lang="en-US" sz="1800" b="1" dirty="0">
                <a:solidFill>
                  <a:schemeClr val="accent2"/>
                </a:solidFill>
              </a:rPr>
              <a:t>Systolic blood</a:t>
            </a:r>
            <a:r>
              <a:rPr lang="en-US" sz="1800" b="1" dirty="0"/>
              <a:t> </a:t>
            </a:r>
            <a:r>
              <a:rPr lang="en-US" sz="1800" b="1" dirty="0">
                <a:solidFill>
                  <a:schemeClr val="accent2"/>
                </a:solidFill>
              </a:rPr>
              <a:t>pressure</a:t>
            </a:r>
            <a:r>
              <a:rPr lang="en-US" sz="1800" dirty="0"/>
              <a:t> refers to when the </a:t>
            </a:r>
            <a:r>
              <a:rPr lang="en-US" sz="1800" dirty="0">
                <a:solidFill>
                  <a:schemeClr val="accent1"/>
                </a:solidFill>
              </a:rPr>
              <a:t>left ventricle</a:t>
            </a:r>
            <a:r>
              <a:rPr lang="en-US" sz="1800" dirty="0"/>
              <a:t> is contracting</a:t>
            </a:r>
            <a:endParaRPr dirty="0"/>
          </a:p>
          <a:p>
            <a:pPr marL="1090613" lvl="2" indent="-228600" algn="l" rtl="0">
              <a:lnSpc>
                <a:spcPct val="110000"/>
              </a:lnSpc>
              <a:spcBef>
                <a:spcPts val="1200"/>
              </a:spcBef>
              <a:spcAft>
                <a:spcPts val="0"/>
              </a:spcAft>
              <a:buSzPts val="1800"/>
              <a:buChar char="•"/>
            </a:pPr>
            <a:r>
              <a:rPr lang="en-US" b="1" dirty="0">
                <a:solidFill>
                  <a:schemeClr val="accent2"/>
                </a:solidFill>
              </a:rPr>
              <a:t>Normal systolic blood pressure</a:t>
            </a:r>
            <a:r>
              <a:rPr lang="en-US" dirty="0"/>
              <a:t> is </a:t>
            </a:r>
            <a:r>
              <a:rPr lang="en-US" dirty="0">
                <a:solidFill>
                  <a:schemeClr val="accent1"/>
                </a:solidFill>
              </a:rPr>
              <a:t>120-140 millimeters of mercury </a:t>
            </a:r>
            <a:r>
              <a:rPr lang="en-US" dirty="0"/>
              <a:t>(mmHg)</a:t>
            </a:r>
            <a:endParaRPr dirty="0"/>
          </a:p>
          <a:p>
            <a:pPr marL="812800" lvl="1" indent="-355600" algn="l" rtl="0">
              <a:lnSpc>
                <a:spcPct val="110000"/>
              </a:lnSpc>
              <a:spcBef>
                <a:spcPts val="1200"/>
              </a:spcBef>
              <a:spcAft>
                <a:spcPts val="0"/>
              </a:spcAft>
              <a:buSzPts val="1800"/>
              <a:buChar char="-"/>
            </a:pPr>
            <a:r>
              <a:rPr lang="en-US" sz="1800" b="1" dirty="0">
                <a:solidFill>
                  <a:schemeClr val="accent2"/>
                </a:solidFill>
              </a:rPr>
              <a:t>Diastolic blood pressure </a:t>
            </a:r>
            <a:r>
              <a:rPr lang="en-US" sz="1800" dirty="0"/>
              <a:t>refers to when your </a:t>
            </a:r>
            <a:r>
              <a:rPr lang="en-US" sz="1800" dirty="0">
                <a:solidFill>
                  <a:schemeClr val="accent1"/>
                </a:solidFill>
              </a:rPr>
              <a:t>left ventricle</a:t>
            </a:r>
            <a:r>
              <a:rPr lang="en-US" sz="1800" dirty="0"/>
              <a:t> is filling</a:t>
            </a:r>
            <a:endParaRPr dirty="0"/>
          </a:p>
          <a:p>
            <a:pPr marL="1090613" lvl="2" indent="-228600" algn="l" rtl="0">
              <a:lnSpc>
                <a:spcPct val="110000"/>
              </a:lnSpc>
              <a:spcBef>
                <a:spcPts val="1200"/>
              </a:spcBef>
              <a:spcAft>
                <a:spcPts val="0"/>
              </a:spcAft>
              <a:buSzPts val="1800"/>
              <a:buChar char="•"/>
            </a:pPr>
            <a:r>
              <a:rPr lang="en-US" b="1" dirty="0">
                <a:solidFill>
                  <a:schemeClr val="accent2"/>
                </a:solidFill>
              </a:rPr>
              <a:t>Normal diastolic blood pressure</a:t>
            </a:r>
            <a:r>
              <a:rPr lang="en-US" dirty="0"/>
              <a:t> is </a:t>
            </a:r>
            <a:r>
              <a:rPr lang="en-US" dirty="0">
                <a:solidFill>
                  <a:schemeClr val="accent1"/>
                </a:solidFill>
              </a:rPr>
              <a:t>80-90 mmHg</a:t>
            </a:r>
            <a:endParaRPr dirty="0">
              <a:solidFill>
                <a:schemeClr val="accent1"/>
              </a:solidFill>
            </a:endParaRPr>
          </a:p>
          <a:p>
            <a:pPr marL="0" lvl="0" indent="0" algn="l" rtl="0">
              <a:spcBef>
                <a:spcPts val="1200"/>
              </a:spcBef>
              <a:spcAft>
                <a:spcPts val="0"/>
              </a:spcAft>
              <a:buNone/>
            </a:pPr>
            <a:endParaRPr dirty="0"/>
          </a:p>
        </p:txBody>
      </p:sp>
      <p:sp>
        <p:nvSpPr>
          <p:cNvPr id="194" name="Google Shape;194;p4"/>
          <p:cNvSpPr txBox="1"/>
          <p:nvPr/>
        </p:nvSpPr>
        <p:spPr>
          <a:xfrm>
            <a:off x="731520" y="5213327"/>
            <a:ext cx="89589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10000"/>
              </a:lnSpc>
              <a:spcBef>
                <a:spcPts val="0"/>
              </a:spcBef>
              <a:spcAft>
                <a:spcPts val="0"/>
              </a:spcAft>
              <a:buClr>
                <a:schemeClr val="accent2"/>
              </a:buClr>
              <a:buSzPts val="2000"/>
              <a:buFont typeface="Lato"/>
              <a:buChar char="●"/>
            </a:pPr>
            <a:r>
              <a:rPr lang="en-US" sz="2000" dirty="0">
                <a:solidFill>
                  <a:schemeClr val="dk2"/>
                </a:solidFill>
                <a:latin typeface="Lato"/>
                <a:ea typeface="Lato"/>
                <a:cs typeface="Lato"/>
                <a:sym typeface="Lato"/>
              </a:rPr>
              <a:t>The arteries can withstand a pressure of up to </a:t>
            </a:r>
            <a:r>
              <a:rPr lang="en-US" sz="2000" dirty="0">
                <a:solidFill>
                  <a:schemeClr val="accent1"/>
                </a:solidFill>
                <a:latin typeface="Lato"/>
                <a:ea typeface="Lato"/>
                <a:cs typeface="Lato"/>
                <a:sym typeface="Lato"/>
              </a:rPr>
              <a:t>300 mmHg</a:t>
            </a:r>
            <a:endParaRPr sz="2000" dirty="0">
              <a:solidFill>
                <a:schemeClr val="accent1"/>
              </a:solidFill>
            </a:endParaRPr>
          </a:p>
        </p:txBody>
      </p:sp>
      <p:sp>
        <p:nvSpPr>
          <p:cNvPr id="3" name="TextBox 2">
            <a:extLst>
              <a:ext uri="{FF2B5EF4-FFF2-40B4-BE49-F238E27FC236}">
                <a16:creationId xmlns:a16="http://schemas.microsoft.com/office/drawing/2014/main" id="{0451BD38-898A-71E4-FE89-A6364C3CB944}"/>
              </a:ext>
            </a:extLst>
          </p:cNvPr>
          <p:cNvSpPr txBox="1"/>
          <p:nvPr/>
        </p:nvSpPr>
        <p:spPr>
          <a:xfrm>
            <a:off x="842699" y="3852426"/>
            <a:ext cx="10506599" cy="400879"/>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The peripheral arterial system is a high-pressure high flow system</a:t>
            </a:r>
            <a:endParaRPr lang="en-US" sz="2000" dirty="0">
              <a:solidFill>
                <a:schemeClr val="dk2"/>
              </a:solidFill>
              <a:latin typeface="Lato"/>
              <a:ea typeface="Lato"/>
              <a:cs typeface="Lato"/>
              <a:sym typeface="Lato"/>
            </a:endParaRPr>
          </a:p>
        </p:txBody>
      </p:sp>
      <p:sp>
        <p:nvSpPr>
          <p:cNvPr id="5" name="TextBox 4">
            <a:extLst>
              <a:ext uri="{FF2B5EF4-FFF2-40B4-BE49-F238E27FC236}">
                <a16:creationId xmlns:a16="http://schemas.microsoft.com/office/drawing/2014/main" id="{CE4465E8-7119-F70F-96D1-4426D1E2DD93}"/>
              </a:ext>
            </a:extLst>
          </p:cNvPr>
          <p:cNvSpPr txBox="1"/>
          <p:nvPr/>
        </p:nvSpPr>
        <p:spPr>
          <a:xfrm>
            <a:off x="842699" y="4456861"/>
            <a:ext cx="10506598" cy="739433"/>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To manage blood flow at high pressures and high flow rates, the arteries are very muscular</a:t>
            </a:r>
            <a:endParaRPr lang="en-US" sz="2000" dirty="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200" name="Google Shape;200;p5"/>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01" name="Google Shape;201;p5"/>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Arterial Structure</a:t>
            </a:r>
            <a:endParaRPr/>
          </a:p>
        </p:txBody>
      </p:sp>
      <p:sp>
        <p:nvSpPr>
          <p:cNvPr id="202" name="Google Shape;202;p5"/>
          <p:cNvSpPr txBox="1">
            <a:spLocks noGrp="1"/>
          </p:cNvSpPr>
          <p:nvPr>
            <p:ph type="body" idx="1"/>
          </p:nvPr>
        </p:nvSpPr>
        <p:spPr>
          <a:xfrm>
            <a:off x="731525" y="2447090"/>
            <a:ext cx="8436000" cy="1577700"/>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dirty="0"/>
              <a:t>Arteries are made of muscle fibers</a:t>
            </a:r>
            <a:endParaRPr dirty="0"/>
          </a:p>
          <a:p>
            <a:pPr marL="406400" lvl="0" indent="-406400" algn="l" rtl="0">
              <a:lnSpc>
                <a:spcPct val="110000"/>
              </a:lnSpc>
              <a:spcBef>
                <a:spcPts val="1200"/>
              </a:spcBef>
              <a:spcAft>
                <a:spcPts val="0"/>
              </a:spcAft>
              <a:buSzPts val="2000"/>
              <a:buFont typeface="Lato"/>
              <a:buChar char="•"/>
            </a:pPr>
            <a:r>
              <a:rPr lang="en-US" sz="2000" dirty="0"/>
              <a:t>To be elastic, there are spaces made of collagen and other very elastic materials</a:t>
            </a:r>
            <a:endParaRPr dirty="0"/>
          </a:p>
        </p:txBody>
      </p:sp>
      <p:pic>
        <p:nvPicPr>
          <p:cNvPr id="203" name="Google Shape;203;p5"/>
          <p:cNvPicPr preferRelativeResize="0"/>
          <p:nvPr/>
        </p:nvPicPr>
        <p:blipFill rotWithShape="1">
          <a:blip r:embed="rId3">
            <a:alphaModFix/>
          </a:blip>
          <a:srcRect/>
          <a:stretch/>
        </p:blipFill>
        <p:spPr>
          <a:xfrm>
            <a:off x="9577025" y="1369045"/>
            <a:ext cx="2462575" cy="2462575"/>
          </a:xfrm>
          <a:prstGeom prst="rect">
            <a:avLst/>
          </a:prstGeom>
          <a:noFill/>
          <a:ln>
            <a:noFill/>
          </a:ln>
        </p:spPr>
      </p:pic>
      <p:sp>
        <p:nvSpPr>
          <p:cNvPr id="206" name="Google Shape;206;p5"/>
          <p:cNvSpPr txBox="1"/>
          <p:nvPr/>
        </p:nvSpPr>
        <p:spPr>
          <a:xfrm>
            <a:off x="731525" y="4595442"/>
            <a:ext cx="8519100" cy="492600"/>
          </a:xfrm>
          <a:prstGeom prst="rect">
            <a:avLst/>
          </a:prstGeom>
          <a:noFill/>
          <a:ln>
            <a:noFill/>
          </a:ln>
        </p:spPr>
        <p:txBody>
          <a:bodyPr spcFirstLastPara="1" wrap="square" lIns="91425" tIns="91425" rIns="91425" bIns="91425" anchor="t" anchorCtr="0">
            <a:spAutoFit/>
          </a:bodyPr>
          <a:lstStyle/>
          <a:p>
            <a:pPr marL="406400" lvl="0" indent="-406400" algn="l" rtl="0">
              <a:lnSpc>
                <a:spcPct val="110000"/>
              </a:lnSpc>
              <a:spcBef>
                <a:spcPts val="0"/>
              </a:spcBef>
              <a:spcAft>
                <a:spcPts val="0"/>
              </a:spcAft>
              <a:buClr>
                <a:schemeClr val="accent2"/>
              </a:buClr>
              <a:buSzPts val="2000"/>
              <a:buFont typeface="Lato"/>
              <a:buChar char="•"/>
            </a:pPr>
            <a:r>
              <a:rPr lang="en-US" sz="2000" dirty="0">
                <a:solidFill>
                  <a:schemeClr val="dk2"/>
                </a:solidFill>
                <a:latin typeface="Lato"/>
                <a:ea typeface="Lato"/>
                <a:cs typeface="Lato"/>
                <a:sym typeface="Lato"/>
              </a:rPr>
              <a:t>The endothelium is very </a:t>
            </a:r>
            <a:r>
              <a:rPr lang="en-US" sz="2000" dirty="0">
                <a:solidFill>
                  <a:schemeClr val="accent1"/>
                </a:solidFill>
                <a:latin typeface="Lato"/>
                <a:ea typeface="Lato"/>
                <a:cs typeface="Lato"/>
                <a:sym typeface="Lato"/>
              </a:rPr>
              <a:t>thin</a:t>
            </a:r>
            <a:r>
              <a:rPr lang="en-US" sz="2000" dirty="0">
                <a:solidFill>
                  <a:schemeClr val="dk2"/>
                </a:solidFill>
                <a:latin typeface="Lato"/>
                <a:ea typeface="Lato"/>
                <a:cs typeface="Lato"/>
                <a:sym typeface="Lato"/>
              </a:rPr>
              <a:t>, usually just a few cells</a:t>
            </a:r>
            <a:endParaRPr sz="2000" dirty="0">
              <a:solidFill>
                <a:schemeClr val="dk2"/>
              </a:solidFill>
              <a:latin typeface="Lato"/>
              <a:ea typeface="Lato"/>
              <a:cs typeface="Lato"/>
              <a:sym typeface="Lato"/>
            </a:endParaRPr>
          </a:p>
        </p:txBody>
      </p:sp>
      <p:sp>
        <p:nvSpPr>
          <p:cNvPr id="3" name="TextBox 2">
            <a:extLst>
              <a:ext uri="{FF2B5EF4-FFF2-40B4-BE49-F238E27FC236}">
                <a16:creationId xmlns:a16="http://schemas.microsoft.com/office/drawing/2014/main" id="{0834D7E8-34FB-B80F-34C8-AB6B7B7C71B2}"/>
              </a:ext>
            </a:extLst>
          </p:cNvPr>
          <p:cNvSpPr txBox="1"/>
          <p:nvPr/>
        </p:nvSpPr>
        <p:spPr>
          <a:xfrm>
            <a:off x="772024" y="1564362"/>
            <a:ext cx="8600099" cy="739433"/>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Arteries must be highly elastic so that they can expand and contract to withstand the daily changes in blood pressure</a:t>
            </a:r>
            <a:endParaRPr lang="en-US" sz="2000" dirty="0">
              <a:solidFill>
                <a:schemeClr val="dk2"/>
              </a:solidFill>
              <a:latin typeface="Lato"/>
              <a:ea typeface="Lato"/>
              <a:cs typeface="Lato"/>
              <a:sym typeface="Lato"/>
            </a:endParaRPr>
          </a:p>
        </p:txBody>
      </p:sp>
      <p:sp>
        <p:nvSpPr>
          <p:cNvPr id="5" name="TextBox 4">
            <a:extLst>
              <a:ext uri="{FF2B5EF4-FFF2-40B4-BE49-F238E27FC236}">
                <a16:creationId xmlns:a16="http://schemas.microsoft.com/office/drawing/2014/main" id="{E1F5E52F-941A-0EA3-45D4-4175DFB6300E}"/>
              </a:ext>
            </a:extLst>
          </p:cNvPr>
          <p:cNvSpPr txBox="1"/>
          <p:nvPr/>
        </p:nvSpPr>
        <p:spPr>
          <a:xfrm>
            <a:off x="731520" y="3830716"/>
            <a:ext cx="8600100" cy="739433"/>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The lining or </a:t>
            </a:r>
            <a:r>
              <a:rPr lang="en-US" sz="2000" b="1" i="1" dirty="0">
                <a:solidFill>
                  <a:schemeClr val="lt1"/>
                </a:solidFill>
                <a:latin typeface="Lato"/>
                <a:ea typeface="Lato"/>
                <a:cs typeface="Lato"/>
                <a:sym typeface="Lato"/>
              </a:rPr>
              <a:t>endothelium</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of arteries is designed to keep the arterial wall smooth so that blood flows evenly</a:t>
            </a:r>
            <a:endParaRPr lang="en-US" sz="2000" dirty="0">
              <a:solidFill>
                <a:schemeClr val="dk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body" idx="1"/>
          </p:nvPr>
        </p:nvSpPr>
        <p:spPr>
          <a:xfrm>
            <a:off x="731525" y="2926075"/>
            <a:ext cx="7175100" cy="4536900"/>
          </a:xfrm>
          <a:prstGeom prst="rect">
            <a:avLst/>
          </a:prstGeom>
          <a:noFill/>
          <a:ln>
            <a:noFill/>
          </a:ln>
        </p:spPr>
        <p:txBody>
          <a:bodyPr spcFirstLastPara="1" wrap="square" lIns="91425" tIns="45700" rIns="91425" bIns="45700" anchor="t" anchorCtr="0">
            <a:normAutofit/>
          </a:bodyPr>
          <a:lstStyle/>
          <a:p>
            <a:pPr marL="406400" lvl="0" indent="-406400" algn="l" rtl="0">
              <a:lnSpc>
                <a:spcPct val="100000"/>
              </a:lnSpc>
              <a:spcBef>
                <a:spcPts val="0"/>
              </a:spcBef>
              <a:spcAft>
                <a:spcPts val="0"/>
              </a:spcAft>
              <a:buSzPts val="2000"/>
              <a:buFont typeface="Lato"/>
              <a:buChar char="•"/>
            </a:pPr>
            <a:r>
              <a:rPr lang="en-US" sz="2000" dirty="0"/>
              <a:t>Resident cells in the endothelium also recognize a rip or tear and help initiate the </a:t>
            </a:r>
            <a:r>
              <a:rPr lang="en-US" sz="2000" dirty="0">
                <a:solidFill>
                  <a:schemeClr val="accent1"/>
                </a:solidFill>
              </a:rPr>
              <a:t>clotting process</a:t>
            </a:r>
            <a:endParaRPr dirty="0">
              <a:solidFill>
                <a:schemeClr val="accent1"/>
              </a:solidFill>
            </a:endParaRPr>
          </a:p>
          <a:p>
            <a:pPr marL="406400" lvl="0" indent="-406400" algn="l" rtl="0">
              <a:lnSpc>
                <a:spcPct val="100000"/>
              </a:lnSpc>
              <a:spcBef>
                <a:spcPts val="1200"/>
              </a:spcBef>
              <a:spcAft>
                <a:spcPts val="0"/>
              </a:spcAft>
              <a:buSzPts val="2000"/>
              <a:buFont typeface="Lato"/>
              <a:buChar char="•"/>
            </a:pPr>
            <a:r>
              <a:rPr lang="en-US" sz="2000" dirty="0"/>
              <a:t>Scab formation, which was previously discussed, also happens in arteries</a:t>
            </a:r>
            <a:endParaRPr dirty="0"/>
          </a:p>
          <a:p>
            <a:pPr marL="0" lvl="0" indent="0" algn="l" rtl="0">
              <a:lnSpc>
                <a:spcPct val="100000"/>
              </a:lnSpc>
              <a:spcBef>
                <a:spcPts val="1200"/>
              </a:spcBef>
              <a:spcAft>
                <a:spcPts val="0"/>
              </a:spcAft>
              <a:buSzPts val="2000"/>
              <a:buFont typeface="Lato"/>
              <a:buNone/>
            </a:pPr>
            <a:endParaRPr dirty="0"/>
          </a:p>
          <a:p>
            <a:pPr marL="0" lvl="0" indent="0" algn="l" rtl="0">
              <a:lnSpc>
                <a:spcPct val="100000"/>
              </a:lnSpc>
              <a:spcBef>
                <a:spcPts val="1200"/>
              </a:spcBef>
              <a:spcAft>
                <a:spcPts val="0"/>
              </a:spcAft>
              <a:buSzPts val="2000"/>
              <a:buFont typeface="Lato"/>
              <a:buNone/>
            </a:pPr>
            <a:endParaRPr dirty="0"/>
          </a:p>
          <a:p>
            <a:pPr marL="406400" lvl="0" indent="-406400" algn="l" rtl="0">
              <a:lnSpc>
                <a:spcPct val="100000"/>
              </a:lnSpc>
              <a:spcBef>
                <a:spcPts val="1200"/>
              </a:spcBef>
              <a:spcAft>
                <a:spcPts val="0"/>
              </a:spcAft>
              <a:buSzPts val="2000"/>
              <a:buFont typeface="Lato"/>
              <a:buChar char="•"/>
            </a:pPr>
            <a:r>
              <a:rPr lang="en-US" sz="2000" dirty="0"/>
              <a:t>The pipes in your body are much more complicated than the pipes in your house!</a:t>
            </a:r>
            <a:endParaRPr dirty="0"/>
          </a:p>
          <a:p>
            <a:pPr marL="406400" lvl="0" indent="-311150" algn="l" rtl="0">
              <a:lnSpc>
                <a:spcPct val="100000"/>
              </a:lnSpc>
              <a:spcBef>
                <a:spcPts val="1200"/>
              </a:spcBef>
              <a:spcAft>
                <a:spcPts val="0"/>
              </a:spcAft>
              <a:buSzPts val="1500"/>
              <a:buFont typeface="Lato"/>
              <a:buNone/>
            </a:pPr>
            <a:endParaRPr sz="1500" dirty="0"/>
          </a:p>
        </p:txBody>
      </p:sp>
      <p:sp>
        <p:nvSpPr>
          <p:cNvPr id="212" name="Google Shape;212;p6"/>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Lato"/>
              <a:buNone/>
            </a:pPr>
            <a:r>
              <a:rPr lang="en-US"/>
              <a:t>Arterial Structure (Cont.)</a:t>
            </a:r>
            <a:endParaRPr/>
          </a:p>
        </p:txBody>
      </p:sp>
      <p:sp>
        <p:nvSpPr>
          <p:cNvPr id="213" name="Google Shape;213;p6"/>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14" name="Google Shape;214;p6"/>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215" name="Google Shape;215;p6"/>
          <p:cNvPicPr preferRelativeResize="0"/>
          <p:nvPr/>
        </p:nvPicPr>
        <p:blipFill rotWithShape="1">
          <a:blip r:embed="rId3">
            <a:alphaModFix/>
          </a:blip>
          <a:srcRect/>
          <a:stretch/>
        </p:blipFill>
        <p:spPr>
          <a:xfrm>
            <a:off x="7618150" y="1369051"/>
            <a:ext cx="4421450" cy="4421450"/>
          </a:xfrm>
          <a:prstGeom prst="rect">
            <a:avLst/>
          </a:prstGeom>
          <a:noFill/>
          <a:ln>
            <a:noFill/>
          </a:ln>
        </p:spPr>
      </p:pic>
      <p:sp>
        <p:nvSpPr>
          <p:cNvPr id="3" name="TextBox 2">
            <a:extLst>
              <a:ext uri="{FF2B5EF4-FFF2-40B4-BE49-F238E27FC236}">
                <a16:creationId xmlns:a16="http://schemas.microsoft.com/office/drawing/2014/main" id="{A527BB1C-6EF3-B5AB-7913-42D4CB6BAB35}"/>
              </a:ext>
            </a:extLst>
          </p:cNvPr>
          <p:cNvSpPr txBox="1"/>
          <p:nvPr/>
        </p:nvSpPr>
        <p:spPr>
          <a:xfrm>
            <a:off x="772025" y="1425586"/>
            <a:ext cx="7134600" cy="1416542"/>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The </a:t>
            </a:r>
            <a:r>
              <a:rPr lang="en-US" sz="2000" b="1" i="1" dirty="0">
                <a:solidFill>
                  <a:schemeClr val="lt1"/>
                </a:solidFill>
                <a:latin typeface="Lato"/>
                <a:ea typeface="Lato"/>
                <a:cs typeface="Lato"/>
                <a:sym typeface="Lato"/>
              </a:rPr>
              <a:t>endothelium</a:t>
            </a:r>
            <a:r>
              <a:rPr lang="en-US" sz="2000" dirty="0">
                <a:solidFill>
                  <a:schemeClr val="lt1"/>
                </a:solidFill>
                <a:latin typeface="Lato"/>
                <a:ea typeface="Lato"/>
                <a:cs typeface="Lato"/>
                <a:sym typeface="Lato"/>
              </a:rPr>
              <a:t> is an active part of the organ, with new cells being made all the time. Resident cells involved in inflammation and clotting work in concert with cells and clotting factors that flow in the blood</a:t>
            </a:r>
            <a:endParaRPr lang="en-US" sz="2000" dirty="0">
              <a:solidFill>
                <a:schemeClr val="dk2"/>
              </a:solidFill>
              <a:latin typeface="Lato"/>
              <a:ea typeface="Lato"/>
              <a:cs typeface="Lato"/>
              <a:sym typeface="Lato"/>
            </a:endParaRPr>
          </a:p>
        </p:txBody>
      </p:sp>
      <p:sp>
        <p:nvSpPr>
          <p:cNvPr id="5" name="TextBox 4">
            <a:extLst>
              <a:ext uri="{FF2B5EF4-FFF2-40B4-BE49-F238E27FC236}">
                <a16:creationId xmlns:a16="http://schemas.microsoft.com/office/drawing/2014/main" id="{0FE711C3-1BF9-77D1-AB52-F589690B0511}"/>
              </a:ext>
            </a:extLst>
          </p:cNvPr>
          <p:cNvSpPr txBox="1"/>
          <p:nvPr/>
        </p:nvSpPr>
        <p:spPr>
          <a:xfrm>
            <a:off x="772025" y="4365132"/>
            <a:ext cx="7134600" cy="1015663"/>
          </a:xfrm>
          <a:prstGeom prst="rect">
            <a:avLst/>
          </a:prstGeom>
          <a:solidFill>
            <a:schemeClr val="accent2"/>
          </a:solidFill>
        </p:spPr>
        <p:txBody>
          <a:bodyPr wrap="square">
            <a:spAutoFit/>
          </a:bodyPr>
          <a:lstStyle/>
          <a:p>
            <a:pPr marL="0" lvl="0" indent="0" algn="l" rtl="0">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Chronic inflammation can be caused by many factors, but when it happens, it can lead to atherosclerosis, one of the great killers of modern man</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223" name="Google Shape;223;p7"/>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24" name="Google Shape;224;p7"/>
          <p:cNvSpPr txBox="1">
            <a:spLocks noGrp="1"/>
          </p:cNvSpPr>
          <p:nvPr>
            <p:ph type="title"/>
          </p:nvPr>
        </p:nvSpPr>
        <p:spPr>
          <a:xfrm>
            <a:off x="731520" y="136525"/>
            <a:ext cx="8556318"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Arterial Structure (Cont.)</a:t>
            </a:r>
            <a:endParaRPr/>
          </a:p>
        </p:txBody>
      </p:sp>
      <p:sp>
        <p:nvSpPr>
          <p:cNvPr id="225" name="Google Shape;225;p7"/>
          <p:cNvSpPr txBox="1">
            <a:spLocks noGrp="1"/>
          </p:cNvSpPr>
          <p:nvPr>
            <p:ph type="body" idx="1"/>
          </p:nvPr>
        </p:nvSpPr>
        <p:spPr>
          <a:xfrm>
            <a:off x="731526" y="1478275"/>
            <a:ext cx="7650000" cy="4351500"/>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After the endothelium, the next group of cells are the </a:t>
            </a:r>
            <a:r>
              <a:rPr lang="en-US" sz="2000" b="1">
                <a:solidFill>
                  <a:schemeClr val="accent2"/>
                </a:solidFill>
              </a:rPr>
              <a:t>smooth muscle cells</a:t>
            </a:r>
            <a:endParaRPr b="1">
              <a:solidFill>
                <a:schemeClr val="accent2"/>
              </a:solidFill>
            </a:endParaRPr>
          </a:p>
          <a:p>
            <a:pPr marL="406400" lvl="0" indent="-406400" algn="l" rtl="0">
              <a:lnSpc>
                <a:spcPct val="110000"/>
              </a:lnSpc>
              <a:spcBef>
                <a:spcPts val="1200"/>
              </a:spcBef>
              <a:spcAft>
                <a:spcPts val="0"/>
              </a:spcAft>
              <a:buSzPts val="2000"/>
              <a:buFont typeface="Lato"/>
              <a:buChar char="•"/>
            </a:pPr>
            <a:r>
              <a:rPr lang="en-US" sz="2000"/>
              <a:t>These are managed by </a:t>
            </a:r>
            <a:r>
              <a:rPr lang="en-US" sz="2000" b="1">
                <a:solidFill>
                  <a:schemeClr val="accent2"/>
                </a:solidFill>
              </a:rPr>
              <a:t>autonomic nerves</a:t>
            </a:r>
            <a:endParaRPr b="1">
              <a:solidFill>
                <a:schemeClr val="accent2"/>
              </a:solidFill>
            </a:endParaRPr>
          </a:p>
          <a:p>
            <a:pPr marL="812800" lvl="1" indent="-355600" algn="l" rtl="0">
              <a:lnSpc>
                <a:spcPct val="110000"/>
              </a:lnSpc>
              <a:spcBef>
                <a:spcPts val="1200"/>
              </a:spcBef>
              <a:spcAft>
                <a:spcPts val="0"/>
              </a:spcAft>
              <a:buSzPts val="1800"/>
              <a:buChar char="-"/>
            </a:pPr>
            <a:r>
              <a:rPr lang="en-US" sz="1800"/>
              <a:t>Autonomic meaning you do not have to think about it for it to work</a:t>
            </a:r>
            <a:endParaRPr/>
          </a:p>
          <a:p>
            <a:pPr marL="406400" lvl="0" indent="-406400" algn="l" rtl="0">
              <a:lnSpc>
                <a:spcPct val="110000"/>
              </a:lnSpc>
              <a:spcBef>
                <a:spcPts val="1200"/>
              </a:spcBef>
              <a:spcAft>
                <a:spcPts val="0"/>
              </a:spcAft>
              <a:buSzPts val="2000"/>
              <a:buFont typeface="Lato"/>
              <a:buChar char="•"/>
            </a:pPr>
            <a:r>
              <a:rPr lang="en-US" sz="2000"/>
              <a:t>As atherosclerosis progresses, the endothelium is destroyed, the smooth muscle cells are destroyed, and the risk of a tear in a major artery progresses. </a:t>
            </a:r>
            <a:endParaRPr/>
          </a:p>
          <a:p>
            <a:pPr marL="812800" lvl="1" indent="-355600" algn="l" rtl="0">
              <a:lnSpc>
                <a:spcPct val="110000"/>
              </a:lnSpc>
              <a:spcBef>
                <a:spcPts val="1200"/>
              </a:spcBef>
              <a:spcAft>
                <a:spcPts val="0"/>
              </a:spcAft>
              <a:buSzPts val="1800"/>
              <a:buChar char="-"/>
            </a:pPr>
            <a:r>
              <a:rPr lang="en-US" sz="1800"/>
              <a:t>This is called an aneurysm, and is most common in the artery that does the most work, the </a:t>
            </a:r>
            <a:r>
              <a:rPr lang="en-US" sz="1800" b="1">
                <a:solidFill>
                  <a:schemeClr val="accent2"/>
                </a:solidFill>
              </a:rPr>
              <a:t>descending aorta</a:t>
            </a:r>
            <a:endParaRPr b="1">
              <a:solidFill>
                <a:schemeClr val="accent2"/>
              </a:solidFill>
            </a:endParaRPr>
          </a:p>
          <a:p>
            <a:pPr marL="0" lvl="0" indent="0" algn="l" rtl="0">
              <a:lnSpc>
                <a:spcPct val="110000"/>
              </a:lnSpc>
              <a:spcBef>
                <a:spcPts val="1200"/>
              </a:spcBef>
              <a:spcAft>
                <a:spcPts val="0"/>
              </a:spcAft>
              <a:buSzPts val="2400"/>
              <a:buFont typeface="Lato"/>
              <a:buNone/>
            </a:pPr>
            <a:endParaRPr/>
          </a:p>
          <a:p>
            <a:pPr marL="812800" lvl="1" indent="-228600" algn="l" rtl="0">
              <a:lnSpc>
                <a:spcPct val="110000"/>
              </a:lnSpc>
              <a:spcBef>
                <a:spcPts val="1200"/>
              </a:spcBef>
              <a:spcAft>
                <a:spcPts val="0"/>
              </a:spcAft>
              <a:buSzPts val="2000"/>
              <a:buNone/>
            </a:pPr>
            <a:endParaRPr/>
          </a:p>
        </p:txBody>
      </p:sp>
      <p:pic>
        <p:nvPicPr>
          <p:cNvPr id="226" name="Google Shape;226;p7"/>
          <p:cNvPicPr preferRelativeResize="0"/>
          <p:nvPr/>
        </p:nvPicPr>
        <p:blipFill rotWithShape="1">
          <a:blip r:embed="rId3">
            <a:alphaModFix/>
          </a:blip>
          <a:srcRect/>
          <a:stretch/>
        </p:blipFill>
        <p:spPr>
          <a:xfrm>
            <a:off x="8533926" y="1369045"/>
            <a:ext cx="3505673" cy="35056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txBox="1"/>
          <p:nvPr/>
        </p:nvSpPr>
        <p:spPr>
          <a:xfrm>
            <a:off x="731520" y="136525"/>
            <a:ext cx="10728960" cy="10801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accent1"/>
                </a:solidFill>
                <a:latin typeface="Lato"/>
                <a:ea typeface="Lato"/>
                <a:cs typeface="Lato"/>
                <a:sym typeface="Lato"/>
              </a:rPr>
              <a:t>Arteri</a:t>
            </a:r>
            <a:r>
              <a:rPr lang="en-US" sz="4000" b="1">
                <a:solidFill>
                  <a:schemeClr val="accent1"/>
                </a:solidFill>
                <a:latin typeface="Lato"/>
                <a:ea typeface="Lato"/>
                <a:cs typeface="Lato"/>
                <a:sym typeface="Lato"/>
              </a:rPr>
              <a:t>o</a:t>
            </a:r>
            <a:r>
              <a:rPr lang="en-US" sz="4000" b="1" i="0" u="none" strike="noStrike" cap="none">
                <a:solidFill>
                  <a:schemeClr val="accent1"/>
                </a:solidFill>
                <a:latin typeface="Lato"/>
                <a:ea typeface="Lato"/>
                <a:cs typeface="Lato"/>
                <a:sym typeface="Lato"/>
              </a:rPr>
              <a:t>les</a:t>
            </a:r>
            <a:endParaRPr sz="1400" b="0" i="0" u="none" strike="noStrike" cap="none">
              <a:solidFill>
                <a:srgbClr val="000000"/>
              </a:solidFill>
              <a:latin typeface="Arial"/>
              <a:ea typeface="Arial"/>
              <a:cs typeface="Arial"/>
              <a:sym typeface="Arial"/>
            </a:endParaRPr>
          </a:p>
        </p:txBody>
      </p:sp>
      <p:sp>
        <p:nvSpPr>
          <p:cNvPr id="232" name="Google Shape;232;p8"/>
          <p:cNvSpPr txBox="1">
            <a:spLocks noGrp="1"/>
          </p:cNvSpPr>
          <p:nvPr>
            <p:ph type="body" idx="1"/>
          </p:nvPr>
        </p:nvSpPr>
        <p:spPr>
          <a:xfrm>
            <a:off x="731525" y="3024395"/>
            <a:ext cx="6385800" cy="3411000"/>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dirty="0"/>
              <a:t>Tiny and thin arteries are called </a:t>
            </a:r>
            <a:r>
              <a:rPr lang="en-US" sz="2000" b="1" dirty="0">
                <a:solidFill>
                  <a:schemeClr val="accent2"/>
                </a:solidFill>
              </a:rPr>
              <a:t>arterioles</a:t>
            </a:r>
            <a:endParaRPr dirty="0"/>
          </a:p>
          <a:p>
            <a:pPr marL="406400" lvl="0" indent="-406400" algn="l" rtl="0">
              <a:lnSpc>
                <a:spcPct val="110000"/>
              </a:lnSpc>
              <a:spcBef>
                <a:spcPts val="1200"/>
              </a:spcBef>
              <a:spcAft>
                <a:spcPts val="0"/>
              </a:spcAft>
              <a:buSzPts val="2000"/>
              <a:buFont typeface="Lato"/>
              <a:buChar char="•"/>
            </a:pPr>
            <a:r>
              <a:rPr lang="en-US" sz="2000" dirty="0"/>
              <a:t>Arterioles are designed to supply oxygen and nutrients to tissues and then collect carbon dioxide</a:t>
            </a:r>
            <a:endParaRPr dirty="0"/>
          </a:p>
          <a:p>
            <a:pPr marL="406400" lvl="0" indent="-406400" algn="l" rtl="0">
              <a:lnSpc>
                <a:spcPct val="110000"/>
              </a:lnSpc>
              <a:spcBef>
                <a:spcPts val="1200"/>
              </a:spcBef>
              <a:spcAft>
                <a:spcPts val="0"/>
              </a:spcAft>
              <a:buSzPts val="2000"/>
              <a:buFont typeface="Lato"/>
              <a:buChar char="•"/>
            </a:pPr>
            <a:r>
              <a:rPr lang="en-US" sz="2000" dirty="0"/>
              <a:t>Arterioles can form </a:t>
            </a:r>
            <a:r>
              <a:rPr lang="en-US" sz="2000" b="1" dirty="0">
                <a:solidFill>
                  <a:schemeClr val="accent2"/>
                </a:solidFill>
              </a:rPr>
              <a:t>capillaries</a:t>
            </a:r>
            <a:r>
              <a:rPr lang="en-US" sz="2000" dirty="0"/>
              <a:t> to transfer nutrients</a:t>
            </a:r>
            <a:endParaRPr sz="2000" dirty="0"/>
          </a:p>
          <a:p>
            <a:pPr marL="812800" lvl="1" indent="-355600" algn="l" rtl="0">
              <a:lnSpc>
                <a:spcPct val="110000"/>
              </a:lnSpc>
              <a:spcBef>
                <a:spcPts val="1200"/>
              </a:spcBef>
              <a:spcAft>
                <a:spcPts val="0"/>
              </a:spcAft>
              <a:buSzPts val="1800"/>
              <a:buChar char="-"/>
            </a:pPr>
            <a:r>
              <a:rPr lang="en-US" sz="1800" dirty="0"/>
              <a:t>Capillaries are </a:t>
            </a:r>
            <a:r>
              <a:rPr lang="en-US" sz="1800" dirty="0">
                <a:solidFill>
                  <a:schemeClr val="accent1"/>
                </a:solidFill>
              </a:rPr>
              <a:t>fine branches of blood vessels</a:t>
            </a:r>
            <a:r>
              <a:rPr lang="en-US" sz="1800" dirty="0"/>
              <a:t> that form a network</a:t>
            </a:r>
            <a:endParaRPr dirty="0"/>
          </a:p>
          <a:p>
            <a:pPr marL="0" lvl="0" indent="0" algn="l" rtl="0">
              <a:lnSpc>
                <a:spcPct val="110000"/>
              </a:lnSpc>
              <a:spcBef>
                <a:spcPts val="1200"/>
              </a:spcBef>
              <a:spcAft>
                <a:spcPts val="0"/>
              </a:spcAft>
              <a:buSzPts val="2400"/>
              <a:buFont typeface="Lato"/>
              <a:buNone/>
            </a:pPr>
            <a:endParaRPr dirty="0"/>
          </a:p>
        </p:txBody>
      </p:sp>
      <p:pic>
        <p:nvPicPr>
          <p:cNvPr id="233" name="Google Shape;233;p8" descr="Icon&#10;&#10;Description automatically generated"/>
          <p:cNvPicPr preferRelativeResize="0"/>
          <p:nvPr/>
        </p:nvPicPr>
        <p:blipFill rotWithShape="1">
          <a:blip r:embed="rId3">
            <a:alphaModFix amt="61000"/>
          </a:blip>
          <a:srcRect/>
          <a:stretch/>
        </p:blipFill>
        <p:spPr>
          <a:xfrm>
            <a:off x="7560773" y="1351554"/>
            <a:ext cx="3504763" cy="4536915"/>
          </a:xfrm>
          <a:prstGeom prst="rect">
            <a:avLst/>
          </a:prstGeom>
          <a:noFill/>
          <a:ln>
            <a:noFill/>
          </a:ln>
        </p:spPr>
      </p:pic>
      <p:sp>
        <p:nvSpPr>
          <p:cNvPr id="234" name="Google Shape;234;p8"/>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35" name="Google Shape;235;p8"/>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3" name="TextBox 2">
            <a:extLst>
              <a:ext uri="{FF2B5EF4-FFF2-40B4-BE49-F238E27FC236}">
                <a16:creationId xmlns:a16="http://schemas.microsoft.com/office/drawing/2014/main" id="{D5037F07-3802-09EE-9289-B294A2DA3F1B}"/>
              </a:ext>
            </a:extLst>
          </p:cNvPr>
          <p:cNvSpPr txBox="1"/>
          <p:nvPr/>
        </p:nvSpPr>
        <p:spPr>
          <a:xfrm>
            <a:off x="731519" y="1562040"/>
            <a:ext cx="6514855" cy="1323439"/>
          </a:xfrm>
          <a:prstGeom prst="rect">
            <a:avLst/>
          </a:prstGeom>
          <a:solidFill>
            <a:schemeClr val="accent2"/>
          </a:solidFill>
        </p:spPr>
        <p:txBody>
          <a:bodyPr wrap="square">
            <a:spAutoFit/>
          </a:bodyPr>
          <a:lstStyle/>
          <a:p>
            <a:pPr marL="0" lvl="0" indent="0" algn="l" rtl="0">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Systemic arteries are highly muscular and elastic. They eventually divide into arterioles and capillaries. Veins, because they manage blood at low pressure, have much less muscle than arteries</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p:nvPr/>
        </p:nvSpPr>
        <p:spPr>
          <a:xfrm>
            <a:off x="731520" y="136525"/>
            <a:ext cx="10728960" cy="10801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accent1"/>
                </a:solidFill>
                <a:latin typeface="Lato"/>
                <a:ea typeface="Lato"/>
                <a:cs typeface="Lato"/>
                <a:sym typeface="Lato"/>
              </a:rPr>
              <a:t>Veins</a:t>
            </a:r>
            <a:endParaRPr sz="4000" b="1" i="0" u="none" strike="noStrike" cap="none">
              <a:solidFill>
                <a:schemeClr val="accent1"/>
              </a:solidFill>
              <a:latin typeface="Lato"/>
              <a:ea typeface="Lato"/>
              <a:cs typeface="Lato"/>
              <a:sym typeface="Lato"/>
            </a:endParaRPr>
          </a:p>
        </p:txBody>
      </p:sp>
      <p:sp>
        <p:nvSpPr>
          <p:cNvPr id="242" name="Google Shape;242;p9"/>
          <p:cNvSpPr txBox="1">
            <a:spLocks noGrp="1"/>
          </p:cNvSpPr>
          <p:nvPr>
            <p:ph type="body" idx="1"/>
          </p:nvPr>
        </p:nvSpPr>
        <p:spPr>
          <a:xfrm>
            <a:off x="731525" y="1325875"/>
            <a:ext cx="7903500" cy="3961500"/>
          </a:xfrm>
          <a:prstGeom prst="rect">
            <a:avLst/>
          </a:prstGeom>
          <a:noFill/>
          <a:ln>
            <a:noFill/>
          </a:ln>
        </p:spPr>
        <p:txBody>
          <a:bodyPr spcFirstLastPara="1" wrap="square" lIns="91425" tIns="45700" rIns="91425" bIns="45700" anchor="t" anchorCtr="0">
            <a:noAutofit/>
          </a:bodyPr>
          <a:lstStyle/>
          <a:p>
            <a:pPr marL="406400" lvl="0" indent="-415925" algn="l" rtl="0">
              <a:lnSpc>
                <a:spcPct val="110000"/>
              </a:lnSpc>
              <a:spcBef>
                <a:spcPts val="0"/>
              </a:spcBef>
              <a:spcAft>
                <a:spcPts val="0"/>
              </a:spcAft>
              <a:buSzPts val="2000"/>
              <a:buFont typeface="Lato"/>
              <a:buChar char="•"/>
            </a:pPr>
            <a:r>
              <a:rPr lang="en-US" sz="2000" dirty="0"/>
              <a:t>Veins are designed to move blood at</a:t>
            </a:r>
            <a:r>
              <a:rPr lang="en-US" sz="2000" dirty="0">
                <a:solidFill>
                  <a:schemeClr val="accent1"/>
                </a:solidFill>
              </a:rPr>
              <a:t> low pressure</a:t>
            </a:r>
            <a:r>
              <a:rPr lang="en-US" sz="2000" dirty="0"/>
              <a:t> and </a:t>
            </a:r>
            <a:r>
              <a:rPr lang="en-US" sz="2000" dirty="0">
                <a:solidFill>
                  <a:schemeClr val="accent1"/>
                </a:solidFill>
              </a:rPr>
              <a:t>slow flow</a:t>
            </a:r>
            <a:endParaRPr sz="2000" dirty="0">
              <a:solidFill>
                <a:schemeClr val="accent1"/>
              </a:solidFill>
            </a:endParaRPr>
          </a:p>
          <a:p>
            <a:pPr marL="406400" lvl="0" indent="-415925" algn="l" rtl="0">
              <a:lnSpc>
                <a:spcPct val="110000"/>
              </a:lnSpc>
              <a:spcBef>
                <a:spcPts val="1000"/>
              </a:spcBef>
              <a:spcAft>
                <a:spcPts val="0"/>
              </a:spcAft>
              <a:buSzPts val="2000"/>
              <a:buFont typeface="Lato"/>
              <a:buChar char="•"/>
            </a:pPr>
            <a:r>
              <a:rPr lang="en-US" sz="2000" dirty="0"/>
              <a:t>The goal of veins are to get blood back to the heart</a:t>
            </a:r>
            <a:endParaRPr sz="2000" dirty="0"/>
          </a:p>
          <a:p>
            <a:pPr marL="406400" lvl="0" indent="-415925" algn="l" rtl="0">
              <a:lnSpc>
                <a:spcPct val="110000"/>
              </a:lnSpc>
              <a:spcBef>
                <a:spcPts val="1000"/>
              </a:spcBef>
              <a:spcAft>
                <a:spcPts val="0"/>
              </a:spcAft>
              <a:buSzPts val="2000"/>
              <a:buFont typeface="Lato"/>
              <a:buChar char="•"/>
            </a:pPr>
            <a:r>
              <a:rPr lang="en-US" sz="2000" dirty="0"/>
              <a:t>Veins work at pressures of </a:t>
            </a:r>
            <a:r>
              <a:rPr lang="en-US" sz="2000" dirty="0">
                <a:solidFill>
                  <a:schemeClr val="accent1"/>
                </a:solidFill>
              </a:rPr>
              <a:t>5-8 mmHg</a:t>
            </a:r>
          </a:p>
          <a:p>
            <a:pPr marL="406400" lvl="0" indent="-415925" algn="l" rtl="0">
              <a:lnSpc>
                <a:spcPct val="110000"/>
              </a:lnSpc>
              <a:spcBef>
                <a:spcPts val="1000"/>
              </a:spcBef>
              <a:spcAft>
                <a:spcPts val="0"/>
              </a:spcAft>
              <a:buSzPts val="2000"/>
              <a:buFont typeface="Lato"/>
              <a:buChar char="•"/>
            </a:pPr>
            <a:r>
              <a:rPr lang="en-US" sz="2000" dirty="0"/>
              <a:t>Blood flows </a:t>
            </a:r>
            <a:r>
              <a:rPr lang="en-US" sz="2000" dirty="0">
                <a:solidFill>
                  <a:schemeClr val="accent1"/>
                </a:solidFill>
              </a:rPr>
              <a:t>upward </a:t>
            </a:r>
            <a:r>
              <a:rPr lang="en-US" sz="2000" dirty="0"/>
              <a:t>through a process called </a:t>
            </a:r>
            <a:r>
              <a:rPr lang="en-US" sz="2000" b="1" dirty="0">
                <a:solidFill>
                  <a:schemeClr val="accent2"/>
                </a:solidFill>
              </a:rPr>
              <a:t>peristalsis</a:t>
            </a:r>
            <a:r>
              <a:rPr lang="en-US" sz="2350" b="1" dirty="0">
                <a:solidFill>
                  <a:schemeClr val="accent2"/>
                </a:solidFill>
              </a:rPr>
              <a:t> </a:t>
            </a:r>
            <a:endParaRPr sz="2350" dirty="0"/>
          </a:p>
          <a:p>
            <a:pPr marL="812800" lvl="1" indent="-364171" algn="l" rtl="0">
              <a:lnSpc>
                <a:spcPct val="110000"/>
              </a:lnSpc>
              <a:spcBef>
                <a:spcPts val="1000"/>
              </a:spcBef>
              <a:spcAft>
                <a:spcPts val="0"/>
              </a:spcAft>
              <a:buSzPts val="1800"/>
              <a:buFont typeface="Lato"/>
              <a:buChar char="-"/>
            </a:pPr>
            <a:r>
              <a:rPr lang="en-US" sz="1800" dirty="0"/>
              <a:t>Moves blood with a wave like motion</a:t>
            </a:r>
            <a:endParaRPr sz="1800" b="1" dirty="0">
              <a:solidFill>
                <a:schemeClr val="accent2"/>
              </a:solidFill>
            </a:endParaRPr>
          </a:p>
          <a:p>
            <a:pPr marL="406400" lvl="0" indent="-415925" algn="l" rtl="0">
              <a:lnSpc>
                <a:spcPct val="110000"/>
              </a:lnSpc>
              <a:spcBef>
                <a:spcPts val="1000"/>
              </a:spcBef>
              <a:spcAft>
                <a:spcPts val="0"/>
              </a:spcAft>
              <a:buSzPts val="2000"/>
              <a:buFont typeface="Lato"/>
              <a:buChar char="•"/>
            </a:pPr>
            <a:r>
              <a:rPr lang="en-US" sz="2000" dirty="0"/>
              <a:t>Because of the </a:t>
            </a:r>
            <a:r>
              <a:rPr lang="en-US" sz="2000" dirty="0">
                <a:solidFill>
                  <a:schemeClr val="accent1"/>
                </a:solidFill>
              </a:rPr>
              <a:t>low pressure</a:t>
            </a:r>
            <a:r>
              <a:rPr lang="en-US" sz="2000" dirty="0"/>
              <a:t>, it is rare that there is a problem with veins ripping</a:t>
            </a:r>
            <a:endParaRPr sz="2000" dirty="0"/>
          </a:p>
          <a:p>
            <a:pPr marL="406400" lvl="0" indent="-415925" algn="l" rtl="0">
              <a:lnSpc>
                <a:spcPct val="110000"/>
              </a:lnSpc>
              <a:spcBef>
                <a:spcPts val="1000"/>
              </a:spcBef>
              <a:spcAft>
                <a:spcPts val="0"/>
              </a:spcAft>
              <a:buSzPts val="2000"/>
              <a:buFont typeface="Lato"/>
              <a:buChar char="•"/>
            </a:pPr>
            <a:r>
              <a:rPr lang="en-US" sz="2000" dirty="0"/>
              <a:t>Veins use the same clotting process as arteries </a:t>
            </a:r>
            <a:endParaRPr sz="2000" dirty="0"/>
          </a:p>
          <a:p>
            <a:pPr marL="406400" lvl="0" indent="-415925" algn="l" rtl="0">
              <a:lnSpc>
                <a:spcPct val="110000"/>
              </a:lnSpc>
              <a:spcBef>
                <a:spcPts val="1000"/>
              </a:spcBef>
              <a:spcAft>
                <a:spcPts val="0"/>
              </a:spcAft>
              <a:buSzPts val="2000"/>
              <a:buFont typeface="Lato"/>
              <a:buChar char="•"/>
            </a:pPr>
            <a:r>
              <a:rPr lang="en-US" sz="2000" dirty="0"/>
              <a:t>To prevent the formation of clots, blood thinners are used</a:t>
            </a:r>
            <a:endParaRPr sz="2000" dirty="0"/>
          </a:p>
          <a:p>
            <a:pPr marL="812800" lvl="1" indent="-364171" algn="l" rtl="0">
              <a:lnSpc>
                <a:spcPct val="110000"/>
              </a:lnSpc>
              <a:spcBef>
                <a:spcPts val="1000"/>
              </a:spcBef>
              <a:spcAft>
                <a:spcPts val="1000"/>
              </a:spcAft>
              <a:buSzPts val="1800"/>
              <a:buChar char="-"/>
            </a:pPr>
            <a:r>
              <a:rPr lang="en-US" sz="1800" dirty="0"/>
              <a:t>They have a bad therapeutic index, and can result in nosebleeds and bruising</a:t>
            </a:r>
            <a:endParaRPr sz="1800" dirty="0"/>
          </a:p>
        </p:txBody>
      </p:sp>
      <p:sp>
        <p:nvSpPr>
          <p:cNvPr id="243" name="Google Shape;243;p9"/>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44" name="Google Shape;244;p9"/>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245" name="Google Shape;245;p9"/>
          <p:cNvPicPr preferRelativeResize="0"/>
          <p:nvPr/>
        </p:nvPicPr>
        <p:blipFill rotWithShape="1">
          <a:blip r:embed="rId3">
            <a:alphaModFix amt="50000"/>
          </a:blip>
          <a:srcRect/>
          <a:stretch/>
        </p:blipFill>
        <p:spPr>
          <a:xfrm>
            <a:off x="8435175" y="1268045"/>
            <a:ext cx="3236275" cy="3236275"/>
          </a:xfrm>
          <a:prstGeom prst="rect">
            <a:avLst/>
          </a:prstGeom>
          <a:noFill/>
          <a:ln>
            <a:noFill/>
          </a:ln>
        </p:spPr>
      </p:pic>
    </p:spTree>
  </p:cSld>
  <p:clrMapOvr>
    <a:masterClrMapping/>
  </p:clrMapOvr>
</p:sld>
</file>

<file path=ppt/theme/theme1.xml><?xml version="1.0" encoding="utf-8"?>
<a:theme xmlns:a="http://schemas.openxmlformats.org/drawingml/2006/main" name="n-Lorem_Theme1">
  <a:themeElements>
    <a:clrScheme name="NLOREM-FIN 1">
      <a:dk1>
        <a:srgbClr val="000000"/>
      </a:dk1>
      <a:lt1>
        <a:srgbClr val="FFFFFF"/>
      </a:lt1>
      <a:dk2>
        <a:srgbClr val="434345"/>
      </a:dk2>
      <a:lt2>
        <a:srgbClr val="EFEFEF"/>
      </a:lt2>
      <a:accent1>
        <a:srgbClr val="D86018"/>
      </a:accent1>
      <a:accent2>
        <a:srgbClr val="7D2248"/>
      </a:accent2>
      <a:accent3>
        <a:srgbClr val="9EA2A2"/>
      </a:accent3>
      <a:accent4>
        <a:srgbClr val="C1A01D"/>
      </a:accent4>
      <a:accent5>
        <a:srgbClr val="AF272F"/>
      </a:accent5>
      <a:accent6>
        <a:srgbClr val="F1BE48"/>
      </a:accent6>
      <a:hlink>
        <a:srgbClr val="4598CB"/>
      </a:hlink>
      <a:folHlink>
        <a:srgbClr val="1A36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Lorem">
      <a:dk1>
        <a:srgbClr val="000000"/>
      </a:dk1>
      <a:lt1>
        <a:srgbClr val="FFFFFF"/>
      </a:lt1>
      <a:dk2>
        <a:srgbClr val="808484"/>
      </a:dk2>
      <a:lt2>
        <a:srgbClr val="E7E6E6"/>
      </a:lt2>
      <a:accent1>
        <a:srgbClr val="D86018"/>
      </a:accent1>
      <a:accent2>
        <a:srgbClr val="7D2248"/>
      </a:accent2>
      <a:accent3>
        <a:srgbClr val="9EA2A2"/>
      </a:accent3>
      <a:accent4>
        <a:srgbClr val="C1A01E"/>
      </a:accent4>
      <a:accent5>
        <a:srgbClr val="AF272F"/>
      </a:accent5>
      <a:accent6>
        <a:srgbClr val="F1BE48"/>
      </a:accent6>
      <a:hlink>
        <a:srgbClr val="7D2248"/>
      </a:hlink>
      <a:folHlink>
        <a:srgbClr val="D860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826</Words>
  <Application>Microsoft Office PowerPoint</Application>
  <PresentationFormat>Widescreen</PresentationFormat>
  <Paragraphs>87</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Lato</vt:lpstr>
      <vt:lpstr>Radley</vt:lpstr>
      <vt:lpstr>Arial</vt:lpstr>
      <vt:lpstr>Century</vt:lpstr>
      <vt:lpstr>Calibri</vt:lpstr>
      <vt:lpstr>n-Lorem_Theme1</vt:lpstr>
      <vt:lpstr>1_Office Theme</vt:lpstr>
      <vt:lpstr>Intro to Medical Science: Cardiovascular System Part 3: (The Pipes) Arteries and Veins</vt:lpstr>
      <vt:lpstr>Find our Podcast Series on any of your podcast streaming  apps or on our website, www.nlorem.org  Questions/inquiries can be sent to podcast@nlorem.org </vt:lpstr>
      <vt:lpstr>Arteries and Veins</vt:lpstr>
      <vt:lpstr>Arteries</vt:lpstr>
      <vt:lpstr>Arterial Structure</vt:lpstr>
      <vt:lpstr>Arterial Structure (Cont.)</vt:lpstr>
      <vt:lpstr>Arterial Structure (Cont.)</vt:lpstr>
      <vt:lpstr>PowerPoint Presentation</vt:lpstr>
      <vt:lpstr>PowerPoint Presentation</vt:lpstr>
      <vt:lpstr>Pulmonary Vascular System</vt:lpstr>
      <vt:lpstr> Follow us 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Medical Science: Cardiovascular System Part 3: (The Pipes) Arteries and Veins</dc:title>
  <dc:creator>Amy Williford</dc:creator>
  <cp:lastModifiedBy>Andrew Serrano</cp:lastModifiedBy>
  <cp:revision>3</cp:revision>
  <dcterms:created xsi:type="dcterms:W3CDTF">2022-04-09T19:58:18Z</dcterms:created>
  <dcterms:modified xsi:type="dcterms:W3CDTF">2023-04-10T17:23:01Z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0x0101003718FE4B25515F418703A6DC2ED8E18B</vt:lpwstr>
  </property>
  <property fmtid="{D5CDD505-2E9C-101B-9397-08002B2CF9AE}" pid="3" name="Order">
    <vt:r8>1751200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