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" panose="02040604050505020304" pitchFamily="18" charset="0"/>
      <p:regular r:id="rId21"/>
    </p:embeddedFont>
    <p:embeddedFont>
      <p:font typeface="Lato" panose="020F0802020204030203" pitchFamily="34" charset="0"/>
      <p:regular r:id="rId22"/>
      <p:bold r:id="rId23"/>
      <p:italic r:id="rId24"/>
      <p:boldItalic r:id="rId25"/>
    </p:embeddedFont>
    <p:embeddedFont>
      <p:font typeface="Radley" panose="020B060402020202020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nPhIIfJKOtSMlulrq8+WrkFNY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07c96ae57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07c96ae57e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07c96ae57e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7c96ae57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207c96ae57e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07c96ae57e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Banner: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concept of receptors was unproven for 80 years until the cloning of the first receptor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1534881" y="3752918"/>
            <a:ext cx="9144000" cy="153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  <a:defRPr sz="48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1524000" y="5287160"/>
            <a:ext cx="9144000" cy="7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Lato"/>
              <a:buNone/>
              <a:defRPr sz="2800">
                <a:solidFill>
                  <a:schemeClr val="accent3"/>
                </a:solidFill>
              </a:defRPr>
            </a:lvl1pPr>
            <a:lvl2pPr lvl="1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1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4614" y="1159949"/>
            <a:ext cx="7661457" cy="1655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16"/>
          <p:cNvCxnSpPr/>
          <p:nvPr/>
        </p:nvCxnSpPr>
        <p:spPr>
          <a:xfrm>
            <a:off x="734781" y="3572220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355600" y="2194560"/>
            <a:ext cx="5488354" cy="394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2"/>
          </p:nvPr>
        </p:nvSpPr>
        <p:spPr>
          <a:xfrm>
            <a:off x="6267084" y="2194560"/>
            <a:ext cx="5488354" cy="394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-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3"/>
          </p:nvPr>
        </p:nvSpPr>
        <p:spPr>
          <a:xfrm>
            <a:off x="355600" y="1463040"/>
            <a:ext cx="548835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None/>
              <a:defRPr sz="2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4"/>
          </p:nvPr>
        </p:nvSpPr>
        <p:spPr>
          <a:xfrm>
            <a:off x="6267084" y="1463040"/>
            <a:ext cx="548835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None/>
              <a:defRPr sz="2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1752600" y="6238141"/>
            <a:ext cx="3653536" cy="27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8"/>
          <p:cNvCxnSpPr/>
          <p:nvPr/>
        </p:nvCxnSpPr>
        <p:spPr>
          <a:xfrm>
            <a:off x="428625" y="1336344"/>
            <a:ext cx="11763375" cy="0"/>
          </a:xfrm>
          <a:prstGeom prst="straightConnector1">
            <a:avLst/>
          </a:prstGeom>
          <a:noFill/>
          <a:ln w="12700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28"/>
          <p:cNvCxnSpPr/>
          <p:nvPr/>
        </p:nvCxnSpPr>
        <p:spPr>
          <a:xfrm>
            <a:off x="428625" y="1336344"/>
            <a:ext cx="11763375" cy="0"/>
          </a:xfrm>
          <a:prstGeom prst="straightConnector1">
            <a:avLst/>
          </a:prstGeom>
          <a:noFill/>
          <a:ln w="12700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731520" y="1478280"/>
            <a:ext cx="10744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731520" y="1478279"/>
            <a:ext cx="5120640" cy="453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2"/>
          </p:nvPr>
        </p:nvSpPr>
        <p:spPr>
          <a:xfrm>
            <a:off x="6309360" y="1478279"/>
            <a:ext cx="5120640" cy="453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 descr="Image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244928" y="4085054"/>
            <a:ext cx="11609615" cy="250900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31520" y="576263"/>
            <a:ext cx="10826750" cy="153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" name="Google Shape;37;p22"/>
          <p:cNvCxnSpPr/>
          <p:nvPr/>
        </p:nvCxnSpPr>
        <p:spPr>
          <a:xfrm>
            <a:off x="731520" y="2181497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with Sub Titles">
  <p:cSld name="2 Columns with Sub Title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731520" y="1216645"/>
            <a:ext cx="5120640" cy="7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Lato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731520" y="2040557"/>
            <a:ext cx="5120640" cy="414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/>
            </a:lvl1pPr>
            <a:lvl2pPr marL="914400" lvl="1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3"/>
          </p:nvPr>
        </p:nvSpPr>
        <p:spPr>
          <a:xfrm>
            <a:off x="6309360" y="1216645"/>
            <a:ext cx="5120640" cy="7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Lato"/>
              <a:buNone/>
              <a:defRPr sz="24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4"/>
          </p:nvPr>
        </p:nvSpPr>
        <p:spPr>
          <a:xfrm>
            <a:off x="6309360" y="2040938"/>
            <a:ext cx="5120640" cy="414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Lato"/>
              <a:buChar char="•"/>
              <a:defRPr sz="2200"/>
            </a:lvl1pPr>
            <a:lvl2pPr marL="914400" lvl="1" indent="-355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25"/>
          <p:cNvCxnSpPr/>
          <p:nvPr/>
        </p:nvCxnSpPr>
        <p:spPr>
          <a:xfrm>
            <a:off x="731520" y="6213945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4" name="Google Shape;54;p25" descr="Image"/>
          <p:cNvPicPr preferRelativeResize="0"/>
          <p:nvPr/>
        </p:nvPicPr>
        <p:blipFill rotWithShape="1">
          <a:blip r:embed="rId2">
            <a:alphaModFix/>
          </a:blip>
          <a:srcRect l="-4419" r="59002"/>
          <a:stretch/>
        </p:blipFill>
        <p:spPr>
          <a:xfrm>
            <a:off x="5422052" y="5877329"/>
            <a:ext cx="1345135" cy="640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731838" y="731520"/>
            <a:ext cx="10761662" cy="512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Palette">
  <p:cSld name="Color Palett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7"/>
          <p:cNvSpPr/>
          <p:nvPr/>
        </p:nvSpPr>
        <p:spPr>
          <a:xfrm>
            <a:off x="1347637" y="1853967"/>
            <a:ext cx="914400" cy="914400"/>
          </a:xfrm>
          <a:prstGeom prst="ellipse">
            <a:avLst/>
          </a:prstGeom>
          <a:solidFill>
            <a:srgbClr val="D860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3148693" y="1853967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27"/>
          <p:cNvSpPr/>
          <p:nvPr/>
        </p:nvSpPr>
        <p:spPr>
          <a:xfrm>
            <a:off x="4949749" y="1853967"/>
            <a:ext cx="914400" cy="914400"/>
          </a:xfrm>
          <a:prstGeom prst="ellipse">
            <a:avLst/>
          </a:prstGeom>
          <a:solidFill>
            <a:srgbClr val="9EA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27"/>
          <p:cNvSpPr/>
          <p:nvPr/>
        </p:nvSpPr>
        <p:spPr>
          <a:xfrm>
            <a:off x="6750805" y="1853967"/>
            <a:ext cx="914400" cy="914400"/>
          </a:xfrm>
          <a:prstGeom prst="ellipse">
            <a:avLst/>
          </a:prstGeom>
          <a:solidFill>
            <a:srgbClr val="C1A0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27"/>
          <p:cNvSpPr/>
          <p:nvPr/>
        </p:nvSpPr>
        <p:spPr>
          <a:xfrm>
            <a:off x="10352917" y="1853967"/>
            <a:ext cx="914400" cy="914400"/>
          </a:xfrm>
          <a:prstGeom prst="ellipse">
            <a:avLst/>
          </a:prstGeom>
          <a:solidFill>
            <a:srgbClr val="F1B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27"/>
          <p:cNvSpPr/>
          <p:nvPr/>
        </p:nvSpPr>
        <p:spPr>
          <a:xfrm>
            <a:off x="8551861" y="1853967"/>
            <a:ext cx="914400" cy="914400"/>
          </a:xfrm>
          <a:prstGeom prst="ellipse">
            <a:avLst/>
          </a:prstGeom>
          <a:solidFill>
            <a:srgbClr val="AF27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27"/>
          <p:cNvSpPr txBox="1"/>
          <p:nvPr/>
        </p:nvSpPr>
        <p:spPr>
          <a:xfrm>
            <a:off x="283885" y="3097912"/>
            <a:ext cx="2135521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PMS 		1595C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CMYK 		0 | 70 |100 | 1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RGB		216 | 96 | 24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HEX		#D86018 </a:t>
            </a:r>
            <a:endParaRPr/>
          </a:p>
        </p:txBody>
      </p:sp>
      <p:sp>
        <p:nvSpPr>
          <p:cNvPr id="68" name="Google Shape;68;p27"/>
          <p:cNvSpPr txBox="1"/>
          <p:nvPr/>
        </p:nvSpPr>
        <p:spPr>
          <a:xfrm>
            <a:off x="2929265" y="3097912"/>
            <a:ext cx="1353256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216C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40 | 96 | 48 | 26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125 | 34 | 72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#7D2248</a:t>
            </a:r>
            <a:endParaRPr/>
          </a:p>
        </p:txBody>
      </p:sp>
      <p:sp>
        <p:nvSpPr>
          <p:cNvPr id="69" name="Google Shape;69;p27"/>
          <p:cNvSpPr txBox="1"/>
          <p:nvPr/>
        </p:nvSpPr>
        <p:spPr>
          <a:xfrm>
            <a:off x="4858115" y="3097912"/>
            <a:ext cx="1298753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422C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41 | 31 | 32 | 0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158 | 162 | 162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#9EA2A2 </a:t>
            </a:r>
            <a:endParaRPr/>
          </a:p>
        </p:txBody>
      </p:sp>
      <p:sp>
        <p:nvSpPr>
          <p:cNvPr id="70" name="Google Shape;70;p27"/>
          <p:cNvSpPr txBox="1"/>
          <p:nvPr/>
        </p:nvSpPr>
        <p:spPr>
          <a:xfrm>
            <a:off x="6732462" y="3097912"/>
            <a:ext cx="1298753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7753C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 | 37 | 97 | 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193 | 160 | 30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#C1A01E </a:t>
            </a:r>
            <a:endParaRPr/>
          </a:p>
        </p:txBody>
      </p:sp>
      <p:sp>
        <p:nvSpPr>
          <p:cNvPr id="71" name="Google Shape;71;p27"/>
          <p:cNvSpPr txBox="1"/>
          <p:nvPr/>
        </p:nvSpPr>
        <p:spPr>
          <a:xfrm>
            <a:off x="8515438" y="3097912"/>
            <a:ext cx="1353256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1805C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 | 96 | 97 | 12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175 | 39 | 47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 AF272F</a:t>
            </a:r>
            <a:endParaRPr/>
          </a:p>
        </p:txBody>
      </p:sp>
      <p:sp>
        <p:nvSpPr>
          <p:cNvPr id="72" name="Google Shape;72;p27"/>
          <p:cNvSpPr txBox="1"/>
          <p:nvPr/>
        </p:nvSpPr>
        <p:spPr>
          <a:xfrm>
            <a:off x="10352917" y="3097912"/>
            <a:ext cx="1207382" cy="151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142C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 | 24 | 73 | 0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241 | 190 | 72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#F1BE48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5"/>
          <p:cNvCxnSpPr/>
          <p:nvPr/>
        </p:nvCxnSpPr>
        <p:spPr>
          <a:xfrm>
            <a:off x="731520" y="6213945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Google Shape;11;p15" descr="Image"/>
          <p:cNvPicPr preferRelativeResize="0"/>
          <p:nvPr/>
        </p:nvPicPr>
        <p:blipFill rotWithShape="1">
          <a:blip r:embed="rId12">
            <a:alphaModFix/>
          </a:blip>
          <a:srcRect l="-4419" r="59002"/>
          <a:stretch/>
        </p:blipFill>
        <p:spPr>
          <a:xfrm>
            <a:off x="5422052" y="5877329"/>
            <a:ext cx="1345135" cy="640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  <a:defRPr sz="40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1"/>
          </p:nvPr>
        </p:nvSpPr>
        <p:spPr>
          <a:xfrm>
            <a:off x="731520" y="1417318"/>
            <a:ext cx="10728960" cy="4493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•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15"/>
          <p:cNvCxnSpPr/>
          <p:nvPr/>
        </p:nvCxnSpPr>
        <p:spPr>
          <a:xfrm>
            <a:off x="731520" y="1234439"/>
            <a:ext cx="10744200" cy="0"/>
          </a:xfrm>
          <a:prstGeom prst="straightConnector1">
            <a:avLst/>
          </a:prstGeom>
          <a:noFill/>
          <a:ln w="38100" cap="flat" cmpd="sng">
            <a:solidFill>
              <a:srgbClr val="A0A1A2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7" name="Google Shape;17;p15" descr="Imag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98330" y="136525"/>
            <a:ext cx="1962150" cy="4248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ore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ctrTitle"/>
          </p:nvPr>
        </p:nvSpPr>
        <p:spPr>
          <a:xfrm>
            <a:off x="1524006" y="4202643"/>
            <a:ext cx="9144000" cy="15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</a:pPr>
            <a:r>
              <a:rPr lang="en-US">
                <a:solidFill>
                  <a:schemeClr val="accent2"/>
                </a:solidFill>
              </a:rPr>
              <a:t>Intro to Medical Science:</a:t>
            </a:r>
            <a:r>
              <a:rPr lang="en-US"/>
              <a:t> Cardiovascular System Part 2B: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Lato"/>
              <a:buNone/>
            </a:pPr>
            <a:r>
              <a:rPr lang="en-US"/>
              <a:t>(The Pump) Heart Diseases</a:t>
            </a:r>
            <a:endParaRPr/>
          </a:p>
        </p:txBody>
      </p:sp>
      <p:sp>
        <p:nvSpPr>
          <p:cNvPr id="163" name="Google Shape;163;p1"/>
          <p:cNvSpPr txBox="1">
            <a:spLocks noGrp="1"/>
          </p:cNvSpPr>
          <p:nvPr>
            <p:ph type="subTitle" idx="1"/>
          </p:nvPr>
        </p:nvSpPr>
        <p:spPr>
          <a:xfrm>
            <a:off x="1524000" y="5736860"/>
            <a:ext cx="91440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</a:pPr>
            <a:r>
              <a:rPr lang="en-US" sz="2400"/>
              <a:t>Slides to accompany Podcast Episode #16.  </a:t>
            </a:r>
            <a:br>
              <a:rPr lang="en-US" sz="2400"/>
            </a:br>
            <a:r>
              <a:rPr lang="en-US" sz="2400"/>
              <a:t>For more Intro to Medical Science, visit </a:t>
            </a:r>
            <a:r>
              <a:rPr lang="en-US" sz="24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www.nlorem.org</a:t>
            </a:r>
            <a:endParaRPr sz="2400">
              <a:solidFill>
                <a:srgbClr val="0000FF"/>
              </a:solidFill>
            </a:endParaRPr>
          </a:p>
        </p:txBody>
      </p:sp>
      <p:pic>
        <p:nvPicPr>
          <p:cNvPr id="164" name="Google Shape;164;p1" descr="A picture containing schematic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1019" y="244963"/>
            <a:ext cx="1937409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/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Problems Outside the Heart (Cont.)</a:t>
            </a:r>
            <a:endParaRPr/>
          </a:p>
        </p:txBody>
      </p:sp>
      <p:sp>
        <p:nvSpPr>
          <p:cNvPr id="250" name="Google Shape;250;p10"/>
          <p:cNvSpPr txBox="1">
            <a:spLocks noGrp="1"/>
          </p:cNvSpPr>
          <p:nvPr>
            <p:ph type="body" idx="1"/>
          </p:nvPr>
        </p:nvSpPr>
        <p:spPr>
          <a:xfrm>
            <a:off x="731525" y="1264775"/>
            <a:ext cx="7984200" cy="44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The end stage of cardiovascular disease is</a:t>
            </a:r>
            <a:r>
              <a:rPr lang="en-US" sz="2000" b="1">
                <a:solidFill>
                  <a:schemeClr val="accent2"/>
                </a:solidFill>
              </a:rPr>
              <a:t> congestive heart failure</a:t>
            </a:r>
            <a:endParaRPr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Often leads to pooling of blood and plasma in organs</a:t>
            </a:r>
            <a:endParaRPr sz="1800"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Blood pooling occurs when the blood is unable to pump back up to your heart, and pools (or collects) in your legs, ankles, and/or feet.</a:t>
            </a:r>
            <a:endParaRPr sz="1800"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b="1">
                <a:solidFill>
                  <a:schemeClr val="accent2"/>
                </a:solidFill>
              </a:rPr>
              <a:t>Cardiac congestion</a:t>
            </a:r>
            <a:r>
              <a:rPr lang="en-US" sz="1800"/>
              <a:t> is the accumulation of fluid in the lungs causes difficulty breathing 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Cardiac arrest </a:t>
            </a:r>
            <a:r>
              <a:rPr lang="en-US" sz="2000"/>
              <a:t>is the sudden stoppage of the heart</a:t>
            </a:r>
            <a:endParaRPr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Often preceded by ventricular fibrillation</a:t>
            </a:r>
            <a:endParaRPr sz="1800"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Demands resuscitation</a:t>
            </a:r>
            <a:endParaRPr sz="1800"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Adrenaline and dopamine, oxygen, and defibrillation are used to </a:t>
            </a:r>
            <a:endParaRPr sz="1800"/>
          </a:p>
        </p:txBody>
      </p:sp>
      <p:sp>
        <p:nvSpPr>
          <p:cNvPr id="251" name="Google Shape;251;p10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53" name="Google Shape;2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6600" y="759452"/>
            <a:ext cx="4546400" cy="45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 b="1"/>
              <a:t>Drugs for Heart Disease</a:t>
            </a:r>
            <a:endParaRPr/>
          </a:p>
        </p:txBody>
      </p:sp>
      <p:sp>
        <p:nvSpPr>
          <p:cNvPr id="259" name="Google Shape;259;p11"/>
          <p:cNvSpPr txBox="1">
            <a:spLocks noGrp="1"/>
          </p:cNvSpPr>
          <p:nvPr>
            <p:ph type="body" idx="1"/>
          </p:nvPr>
        </p:nvSpPr>
        <p:spPr>
          <a:xfrm>
            <a:off x="731525" y="2168700"/>
            <a:ext cx="87291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Beta blockers are used to </a:t>
            </a:r>
            <a:r>
              <a:rPr lang="en-US" sz="2000">
                <a:solidFill>
                  <a:schemeClr val="accent1"/>
                </a:solidFill>
              </a:rPr>
              <a:t>block adrenergic receptors</a:t>
            </a:r>
            <a:r>
              <a:rPr lang="en-US" sz="2000"/>
              <a:t> when the heart is beating too fast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Nitroglycerin </a:t>
            </a:r>
            <a:r>
              <a:rPr lang="en-US" sz="2000">
                <a:solidFill>
                  <a:schemeClr val="accent1"/>
                </a:solidFill>
              </a:rPr>
              <a:t>dilates cardiac arteries</a:t>
            </a:r>
            <a:r>
              <a:rPr lang="en-US" sz="2000"/>
              <a:t> and is useful when the heart has stopped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Positive inotropic agents such as digitalis are used in patients with congestive heart failure as they </a:t>
            </a:r>
            <a:r>
              <a:rPr lang="en-US" sz="2000">
                <a:solidFill>
                  <a:schemeClr val="accent1"/>
                </a:solidFill>
              </a:rPr>
              <a:t>increase the force the ventricles can generate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260" name="Google Shape;260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4275" y="1261450"/>
            <a:ext cx="2642475" cy="34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1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729284" y="3866628"/>
            <a:ext cx="11340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lvl="0" indent="-406400" algn="l" rtl="0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As the heart begins to fail, more aggressive efforts are used </a:t>
            </a:r>
            <a:endParaRPr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81280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-"/>
            </a:pPr>
            <a:r>
              <a:rPr lang="en-US" sz="1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Higher doses and multiple drugs (12-15 drugs used simultaneously is common)</a:t>
            </a:r>
            <a:endParaRPr sz="1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E1F36-E3FD-8FDC-E07A-9C2F298F54B7}"/>
              </a:ext>
            </a:extLst>
          </p:cNvPr>
          <p:cNvSpPr txBox="1"/>
          <p:nvPr/>
        </p:nvSpPr>
        <p:spPr>
          <a:xfrm>
            <a:off x="731520" y="1387927"/>
            <a:ext cx="8412480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There are many types of drugs available to treat various problems caused by any disorder throughout the cardiovascular system</a:t>
            </a:r>
            <a:endParaRPr lang="en-US"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07c96ae57e_0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207c96ae57e_0_16"/>
          <p:cNvSpPr txBox="1">
            <a:spLocks noGrp="1"/>
          </p:cNvSpPr>
          <p:nvPr>
            <p:ph type="title" idx="4294967295"/>
          </p:nvPr>
        </p:nvSpPr>
        <p:spPr>
          <a:xfrm>
            <a:off x="1072910" y="3650559"/>
            <a:ext cx="24807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ato"/>
              <a:buNone/>
            </a:pP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chemeClr val="accent2"/>
                </a:solidFill>
              </a:rPr>
              <a:t>Follow us on:</a:t>
            </a:r>
            <a:endParaRPr sz="2800" b="1">
              <a:solidFill>
                <a:schemeClr val="accent2"/>
              </a:solidFill>
            </a:endParaRPr>
          </a:p>
        </p:txBody>
      </p:sp>
      <p:sp>
        <p:nvSpPr>
          <p:cNvPr id="272" name="Google Shape;272;g207c96ae57e_0_16"/>
          <p:cNvSpPr/>
          <p:nvPr/>
        </p:nvSpPr>
        <p:spPr>
          <a:xfrm>
            <a:off x="-1" y="1"/>
            <a:ext cx="606900" cy="3234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73" name="Google Shape;273;g207c96ae57e_0_16"/>
          <p:cNvGrpSpPr/>
          <p:nvPr/>
        </p:nvGrpSpPr>
        <p:grpSpPr>
          <a:xfrm>
            <a:off x="1188720" y="73152"/>
            <a:ext cx="1178898" cy="232836"/>
            <a:chOff x="7763256" y="73152"/>
            <a:chExt cx="1178898" cy="232836"/>
          </a:xfrm>
        </p:grpSpPr>
        <p:sp>
          <p:nvSpPr>
            <p:cNvPr id="274" name="Google Shape;274;g207c96ae57e_0_16"/>
            <p:cNvSpPr/>
            <p:nvPr/>
          </p:nvSpPr>
          <p:spPr>
            <a:xfrm>
              <a:off x="8263077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5" name="Google Shape;275;g207c96ae57e_0_16"/>
            <p:cNvSpPr/>
            <p:nvPr/>
          </p:nvSpPr>
          <p:spPr>
            <a:xfrm>
              <a:off x="8263077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6" name="Google Shape;276;g207c96ae57e_0_16"/>
            <p:cNvSpPr/>
            <p:nvPr/>
          </p:nvSpPr>
          <p:spPr>
            <a:xfrm>
              <a:off x="8138122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7" name="Google Shape;277;g207c96ae57e_0_16"/>
            <p:cNvSpPr/>
            <p:nvPr/>
          </p:nvSpPr>
          <p:spPr>
            <a:xfrm>
              <a:off x="8138122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8" name="Google Shape;278;g207c96ae57e_0_16"/>
            <p:cNvSpPr/>
            <p:nvPr/>
          </p:nvSpPr>
          <p:spPr>
            <a:xfrm>
              <a:off x="8013167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9" name="Google Shape;279;g207c96ae57e_0_16"/>
            <p:cNvSpPr/>
            <p:nvPr/>
          </p:nvSpPr>
          <p:spPr>
            <a:xfrm>
              <a:off x="8013167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0" name="Google Shape;280;g207c96ae57e_0_16"/>
            <p:cNvSpPr/>
            <p:nvPr/>
          </p:nvSpPr>
          <p:spPr>
            <a:xfrm>
              <a:off x="7888211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1" name="Google Shape;281;g207c96ae57e_0_16"/>
            <p:cNvSpPr/>
            <p:nvPr/>
          </p:nvSpPr>
          <p:spPr>
            <a:xfrm>
              <a:off x="7888211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2" name="Google Shape;282;g207c96ae57e_0_16"/>
            <p:cNvSpPr/>
            <p:nvPr/>
          </p:nvSpPr>
          <p:spPr>
            <a:xfrm>
              <a:off x="7763256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3" name="Google Shape;283;g207c96ae57e_0_16"/>
            <p:cNvSpPr/>
            <p:nvPr/>
          </p:nvSpPr>
          <p:spPr>
            <a:xfrm>
              <a:off x="7763256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4" name="Google Shape;284;g207c96ae57e_0_16"/>
            <p:cNvSpPr/>
            <p:nvPr/>
          </p:nvSpPr>
          <p:spPr>
            <a:xfrm>
              <a:off x="8887854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5" name="Google Shape;285;g207c96ae57e_0_16"/>
            <p:cNvSpPr/>
            <p:nvPr/>
          </p:nvSpPr>
          <p:spPr>
            <a:xfrm>
              <a:off x="8887854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6" name="Google Shape;286;g207c96ae57e_0_16"/>
            <p:cNvSpPr/>
            <p:nvPr/>
          </p:nvSpPr>
          <p:spPr>
            <a:xfrm>
              <a:off x="8762899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7" name="Google Shape;287;g207c96ae57e_0_16"/>
            <p:cNvSpPr/>
            <p:nvPr/>
          </p:nvSpPr>
          <p:spPr>
            <a:xfrm>
              <a:off x="8762899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8" name="Google Shape;288;g207c96ae57e_0_16"/>
            <p:cNvSpPr/>
            <p:nvPr/>
          </p:nvSpPr>
          <p:spPr>
            <a:xfrm>
              <a:off x="8637944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g207c96ae57e_0_16"/>
            <p:cNvSpPr/>
            <p:nvPr/>
          </p:nvSpPr>
          <p:spPr>
            <a:xfrm>
              <a:off x="8637944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g207c96ae57e_0_16"/>
            <p:cNvSpPr/>
            <p:nvPr/>
          </p:nvSpPr>
          <p:spPr>
            <a:xfrm>
              <a:off x="8512988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1" name="Google Shape;291;g207c96ae57e_0_16"/>
            <p:cNvSpPr/>
            <p:nvPr/>
          </p:nvSpPr>
          <p:spPr>
            <a:xfrm>
              <a:off x="8512988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g207c96ae57e_0_16"/>
            <p:cNvSpPr/>
            <p:nvPr/>
          </p:nvSpPr>
          <p:spPr>
            <a:xfrm>
              <a:off x="8388033" y="73152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g207c96ae57e_0_16"/>
            <p:cNvSpPr/>
            <p:nvPr/>
          </p:nvSpPr>
          <p:spPr>
            <a:xfrm>
              <a:off x="8388033" y="246888"/>
              <a:ext cx="54300" cy="5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ato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94" name="Google Shape;294;g207c96ae57e_0_16" descr="A picture containing text, tableware, plate, dishw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2013" y="306115"/>
            <a:ext cx="294289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207c96ae57e_0_16"/>
          <p:cNvSpPr/>
          <p:nvPr/>
        </p:nvSpPr>
        <p:spPr>
          <a:xfrm>
            <a:off x="-1" y="3233650"/>
            <a:ext cx="606900" cy="362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6" name="Google Shape;296;g207c96ae57e_0_16" descr="A picture containing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633" y="514359"/>
            <a:ext cx="75184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07c96ae57e_0_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6623" y="3650559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07c96ae57e_0_1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60033" y="3720114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07c96ae57e_0_16" descr="A picture containing clipar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0033" y="4728325"/>
            <a:ext cx="6350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07c96ae57e_0_16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1679" y="4797429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07c96ae57e_0_16"/>
          <p:cNvSpPr txBox="1"/>
          <p:nvPr/>
        </p:nvSpPr>
        <p:spPr>
          <a:xfrm>
            <a:off x="5183950" y="3855100"/>
            <a:ext cx="23436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b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Instagram: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nloremfoundation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g207c96ae57e_0_16"/>
          <p:cNvSpPr txBox="1"/>
          <p:nvPr/>
        </p:nvSpPr>
        <p:spPr>
          <a:xfrm>
            <a:off x="5183953" y="4999950"/>
            <a:ext cx="3540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Linked In: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n-Lorem Foundation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g207c96ae57e_0_16"/>
          <p:cNvSpPr txBox="1"/>
          <p:nvPr/>
        </p:nvSpPr>
        <p:spPr>
          <a:xfrm>
            <a:off x="9271186" y="3853073"/>
            <a:ext cx="2492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b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Facebook: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@nloremfoundation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g207c96ae57e_0_16"/>
          <p:cNvSpPr txBox="1"/>
          <p:nvPr/>
        </p:nvSpPr>
        <p:spPr>
          <a:xfrm>
            <a:off x="9264220" y="4999943"/>
            <a:ext cx="13551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b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Twitter: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D2248"/>
              </a:buClr>
              <a:buSzPts val="2000"/>
              <a:buFont typeface="Lato"/>
              <a:buNone/>
            </a:pPr>
            <a:r>
              <a:rPr lang="en-US" sz="20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@n_lorem</a:t>
            </a:r>
            <a:endParaRPr sz="20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3838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07c96ae57e_0_1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1" name="Google Shape;311;g207c96ae57e_0_131" descr="A person and a child walking on a dirt road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9090" r="40821"/>
          <a:stretch/>
        </p:blipFill>
        <p:spPr>
          <a:xfrm>
            <a:off x="3523488" y="10"/>
            <a:ext cx="8668514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07c96ae57e_0_131"/>
          <p:cNvSpPr/>
          <p:nvPr/>
        </p:nvSpPr>
        <p:spPr>
          <a:xfrm>
            <a:off x="0" y="0"/>
            <a:ext cx="97566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g207c96ae57e_0_131"/>
          <p:cNvSpPr txBox="1">
            <a:spLocks noGrp="1"/>
          </p:cNvSpPr>
          <p:nvPr>
            <p:ph type="body" idx="1"/>
          </p:nvPr>
        </p:nvSpPr>
        <p:spPr>
          <a:xfrm>
            <a:off x="411455" y="2565941"/>
            <a:ext cx="5257500" cy="14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None/>
            </a:pPr>
            <a:r>
              <a:rPr lang="en-US" sz="3520" b="1">
                <a:solidFill>
                  <a:schemeClr val="accent1"/>
                </a:solidFill>
              </a:rPr>
              <a:t>Thank you for listening!</a:t>
            </a:r>
            <a:endParaRPr sz="314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</a:pPr>
            <a:endParaRPr sz="333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</a:pPr>
            <a:endParaRPr sz="333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330"/>
              <a:buNone/>
            </a:pPr>
            <a:endParaRPr sz="333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</a:pPr>
            <a:endParaRPr sz="3900" b="1" i="1">
              <a:solidFill>
                <a:schemeClr val="accen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314" name="Google Shape;314;g207c96ae57e_0_131"/>
          <p:cNvSpPr/>
          <p:nvPr/>
        </p:nvSpPr>
        <p:spPr>
          <a:xfrm rot="5400000">
            <a:off x="759867" y="346833"/>
            <a:ext cx="146400" cy="70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07c96ae57e_0_131"/>
          <p:cNvSpPr/>
          <p:nvPr/>
        </p:nvSpPr>
        <p:spPr>
          <a:xfrm>
            <a:off x="481029" y="4546920"/>
            <a:ext cx="39777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207c96ae57e_0_131"/>
          <p:cNvSpPr/>
          <p:nvPr/>
        </p:nvSpPr>
        <p:spPr>
          <a:xfrm>
            <a:off x="182880" y="481584"/>
            <a:ext cx="1402200" cy="48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7" name="Google Shape;317;g207c96ae57e_0_13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29" y="625683"/>
            <a:ext cx="5411259" cy="117156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07c96ae57e_0_131"/>
          <p:cNvSpPr txBox="1"/>
          <p:nvPr/>
        </p:nvSpPr>
        <p:spPr>
          <a:xfrm>
            <a:off x="481029" y="4556064"/>
            <a:ext cx="62610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D2248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7D2248"/>
                </a:solidFill>
                <a:latin typeface="Radley"/>
                <a:ea typeface="Radley"/>
                <a:cs typeface="Radley"/>
                <a:sym typeface="Radley"/>
              </a:rPr>
              <a:t>Find more podcasts and videos at: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D2248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7D2248"/>
                </a:solidFill>
                <a:latin typeface="Lato"/>
                <a:ea typeface="Lato"/>
                <a:cs typeface="Lato"/>
                <a:sym typeface="Lato"/>
              </a:rPr>
              <a:t>www.nlorem.org</a:t>
            </a:r>
            <a:endParaRPr sz="2800" b="1" i="0" u="none" strike="noStrike" cap="none">
              <a:solidFill>
                <a:srgbClr val="7D224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title" idx="4294967295"/>
          </p:nvPr>
        </p:nvSpPr>
        <p:spPr>
          <a:xfrm>
            <a:off x="0" y="2534447"/>
            <a:ext cx="10798373" cy="172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</a:pPr>
            <a:r>
              <a:rPr lang="en-US" sz="2800"/>
              <a:t>Find our Podcast Series on any of your podcast streaming </a:t>
            </a:r>
            <a:br>
              <a:rPr lang="en-US" sz="2800"/>
            </a:br>
            <a:r>
              <a:rPr lang="en-US" sz="2800"/>
              <a:t>apps or on our website, </a:t>
            </a:r>
            <a:r>
              <a:rPr lang="en-US" sz="2800" b="1">
                <a:solidFill>
                  <a:schemeClr val="accent2"/>
                </a:solidFill>
              </a:rPr>
              <a:t>www.nlorem.org</a:t>
            </a:r>
            <a:br>
              <a:rPr lang="en-US" sz="2800"/>
            </a:br>
            <a:br>
              <a:rPr lang="en-US" sz="2800"/>
            </a:br>
            <a:r>
              <a:rPr lang="en-US" sz="2800"/>
              <a:t>Questions/inquiries can be sent to </a:t>
            </a:r>
            <a:r>
              <a:rPr lang="en-US" sz="2800" b="1">
                <a:solidFill>
                  <a:schemeClr val="accent2"/>
                </a:solidFill>
              </a:rPr>
              <a:t>podcast@nlorem.org </a:t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0" y="0"/>
            <a:ext cx="4475140" cy="2130951"/>
          </a:xfrm>
          <a:custGeom>
            <a:avLst/>
            <a:gdLst/>
            <a:ahLst/>
            <a:cxnLst/>
            <a:rect l="l" t="t" r="r" b="b"/>
            <a:pathLst>
              <a:path w="4475140" h="2130951" extrusionOk="0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B59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"/>
          <p:cNvSpPr/>
          <p:nvPr/>
        </p:nvSpPr>
        <p:spPr>
          <a:xfrm rot="10800000">
            <a:off x="7716860" y="4682362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 extrusionOk="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endParaRPr sz="1800" b="0" i="0" u="none" strike="noStrike" cap="non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3" name="Google Shape;173;p2" descr="A picture containing grass, outdoor, person, chil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263" r="-2" b="22413"/>
          <a:stretch/>
        </p:blipFill>
        <p:spPr>
          <a:xfrm>
            <a:off x="20" y="4682838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 extrusionOk="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74" name="Google Shape;174;p2" descr="A picture containing text, tableware, plate, dish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9046" y="346271"/>
            <a:ext cx="62738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" descr="A picture containing schematic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4141" y="1947159"/>
            <a:ext cx="1937409" cy="265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81" name="Google Shape;181;p3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Diseases of the Heart (Categories)</a:t>
            </a:r>
            <a:endParaRPr/>
          </a:p>
        </p:txBody>
      </p:sp>
      <p:sp>
        <p:nvSpPr>
          <p:cNvPr id="183" name="Google Shape;183;p3"/>
          <p:cNvSpPr txBox="1"/>
          <p:nvPr/>
        </p:nvSpPr>
        <p:spPr>
          <a:xfrm>
            <a:off x="731525" y="1336950"/>
            <a:ext cx="695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Diseases of the heart can be divided into two categories: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700"/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None/>
            </a:pPr>
            <a:endParaRPr/>
          </a:p>
          <a:p>
            <a:pPr marL="812800" marR="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3" descr="Shape, arr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4125" y="1343800"/>
            <a:ext cx="2928826" cy="379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"/>
          <p:cNvSpPr txBox="1"/>
          <p:nvPr/>
        </p:nvSpPr>
        <p:spPr>
          <a:xfrm>
            <a:off x="1274550" y="2186600"/>
            <a:ext cx="73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 sz="4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1274550" y="3728400"/>
            <a:ext cx="734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 sz="4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FE1DE-16FD-2F07-A4FE-D07D089ADFDE}"/>
              </a:ext>
            </a:extLst>
          </p:cNvPr>
          <p:cNvSpPr txBox="1"/>
          <p:nvPr/>
        </p:nvSpPr>
        <p:spPr>
          <a:xfrm>
            <a:off x="2342075" y="3557118"/>
            <a:ext cx="4491300" cy="100258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Diseases caused by factors outside of the heart</a:t>
            </a:r>
            <a:endParaRPr lang="en-US" sz="2800" b="1" dirty="0">
              <a:solidFill>
                <a:schemeClr val="l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BD7A8-E78D-FD98-426D-AFA5E2017E1B}"/>
              </a:ext>
            </a:extLst>
          </p:cNvPr>
          <p:cNvSpPr txBox="1"/>
          <p:nvPr/>
        </p:nvSpPr>
        <p:spPr>
          <a:xfrm>
            <a:off x="2342075" y="1985912"/>
            <a:ext cx="4491300" cy="100258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Diseases indigenous to the heart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A54D8-9780-6133-D171-38CCB03DD0EE}"/>
              </a:ext>
            </a:extLst>
          </p:cNvPr>
          <p:cNvSpPr txBox="1"/>
          <p:nvPr/>
        </p:nvSpPr>
        <p:spPr>
          <a:xfrm>
            <a:off x="1158724" y="5128324"/>
            <a:ext cx="9814076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Diseases of the heart can be caused by problems in the heart or by other parts of the cardiovascular system</a:t>
            </a:r>
            <a:endParaRPr lang="en-US" sz="20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Diseases Caused By Problems Within</a:t>
            </a:r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731525" y="2228375"/>
            <a:ext cx="110661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Arrhythmia:</a:t>
            </a:r>
            <a:r>
              <a:rPr lang="en-US" sz="2000" b="1"/>
              <a:t> </a:t>
            </a:r>
            <a:r>
              <a:rPr lang="en-US" sz="2000"/>
              <a:t>the heart beats </a:t>
            </a:r>
            <a:r>
              <a:rPr lang="en-US" sz="2000">
                <a:solidFill>
                  <a:schemeClr val="accent1"/>
                </a:solidFill>
              </a:rPr>
              <a:t>too fast</a:t>
            </a:r>
            <a:r>
              <a:rPr lang="en-US" sz="2000"/>
              <a:t> or </a:t>
            </a:r>
            <a:r>
              <a:rPr lang="en-US" sz="2000">
                <a:solidFill>
                  <a:schemeClr val="accent1"/>
                </a:solidFill>
              </a:rPr>
              <a:t>too slow</a:t>
            </a:r>
            <a:endParaRPr>
              <a:solidFill>
                <a:schemeClr val="accent1"/>
              </a:solidFill>
            </a:endParaRPr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 fast heart rate may overwhelm the heart’s electrical systems and result in </a:t>
            </a:r>
            <a:r>
              <a:rPr lang="en-US" sz="1800">
                <a:solidFill>
                  <a:schemeClr val="accent1"/>
                </a:solidFill>
              </a:rPr>
              <a:t>irregular</a:t>
            </a:r>
            <a:r>
              <a:rPr lang="en-US" sz="1800"/>
              <a:t> and</a:t>
            </a:r>
            <a:r>
              <a:rPr lang="en-US" sz="1800">
                <a:solidFill>
                  <a:schemeClr val="accent1"/>
                </a:solidFill>
              </a:rPr>
              <a:t> inefficient</a:t>
            </a:r>
            <a:r>
              <a:rPr lang="en-US" sz="1800"/>
              <a:t> heart beats called </a:t>
            </a:r>
            <a:r>
              <a:rPr lang="en-US" sz="1800" b="1">
                <a:solidFill>
                  <a:schemeClr val="accent2"/>
                </a:solidFill>
              </a:rPr>
              <a:t>atrial flutter</a:t>
            </a:r>
            <a:endParaRPr sz="18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2"/>
              </a:solidFill>
            </a:endParaRPr>
          </a:p>
          <a:p>
            <a:pPr marL="4064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The more extreme version of atrial flutter is called </a:t>
            </a:r>
            <a:r>
              <a:rPr lang="en-US" sz="2000" b="1">
                <a:solidFill>
                  <a:schemeClr val="accent2"/>
                </a:solidFill>
              </a:rPr>
              <a:t>atrial fibrillation</a:t>
            </a:r>
            <a:endParaRPr/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Atrial fibrillation can lead to reduction in cardiac output</a:t>
            </a:r>
            <a:endParaRPr/>
          </a:p>
          <a:p>
            <a:pPr marL="4064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Atrial flutter and fibrillation can also result in:</a:t>
            </a:r>
            <a:endParaRPr/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Blood clots may block capillaries in the lung resulting in an </a:t>
            </a:r>
            <a:r>
              <a:rPr lang="en-US" sz="1800" b="1">
                <a:solidFill>
                  <a:schemeClr val="accent2"/>
                </a:solidFill>
              </a:rPr>
              <a:t>embolism</a:t>
            </a:r>
            <a:r>
              <a:rPr lang="en-US" sz="1800"/>
              <a:t>, or a sudden blockage in an artery </a:t>
            </a:r>
            <a:endParaRPr/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b="1">
                <a:solidFill>
                  <a:schemeClr val="accent2"/>
                </a:solidFill>
              </a:rPr>
              <a:t>Ventricular fibrillation </a:t>
            </a:r>
            <a:r>
              <a:rPr lang="en-US" sz="1800"/>
              <a:t>is a result of an overwhelmed purkinje system</a:t>
            </a:r>
            <a:endParaRPr/>
          </a:p>
          <a:p>
            <a:pPr marL="406400" lvl="0" indent="-2540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/>
          </a:p>
          <a:p>
            <a:pPr marL="812800" lvl="1" indent="-2286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97" name="Google Shape;197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8150" y="5395800"/>
            <a:ext cx="558850" cy="7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795700" y="3306800"/>
            <a:ext cx="10664700" cy="4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Arrhythmias can be caused by problems with the autonomic nervous system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B1866-5C2A-0054-3A66-29792807204E}"/>
              </a:ext>
            </a:extLst>
          </p:cNvPr>
          <p:cNvSpPr txBox="1"/>
          <p:nvPr/>
        </p:nvSpPr>
        <p:spPr>
          <a:xfrm>
            <a:off x="731520" y="1381316"/>
            <a:ext cx="10728880" cy="74251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Diseases of the heart that are indigenous can include problems with the rhythm of the heartbeat, the valve, or problems with creating sufficient force of contraction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" descr="Shape, arrow&#10;&#10;Description automatically generated"/>
          <p:cNvPicPr preferRelativeResize="0"/>
          <p:nvPr/>
        </p:nvPicPr>
        <p:blipFill rotWithShape="1">
          <a:blip r:embed="rId3">
            <a:alphaModFix amt="10000"/>
          </a:blip>
          <a:srcRect t="26530" b="27075"/>
          <a:stretch/>
        </p:blipFill>
        <p:spPr>
          <a:xfrm>
            <a:off x="731520" y="3107095"/>
            <a:ext cx="10761428" cy="318174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Slow Heartbeats </a:t>
            </a:r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731520" y="1478280"/>
            <a:ext cx="1076142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Bradycardia</a:t>
            </a:r>
            <a:r>
              <a:rPr lang="en-US" sz="2000"/>
              <a:t> is a heart rate that's too slow</a:t>
            </a:r>
            <a:endParaRPr sz="2000"/>
          </a:p>
          <a:p>
            <a:pPr marL="812800" lvl="1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-US" sz="2000"/>
              <a:t> What's considered too slow can depend on your age and physical condition</a:t>
            </a:r>
            <a:endParaRPr sz="2000"/>
          </a:p>
          <a:p>
            <a:pPr marL="812800" lvl="1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Athletes typically have  slow heartbeats</a:t>
            </a:r>
            <a:endParaRPr/>
          </a:p>
          <a:p>
            <a:pPr marL="4064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Slow heartbeats are not terribly problematic initially, but can result in problems if left untreated</a:t>
            </a:r>
            <a:endParaRPr sz="1800"/>
          </a:p>
          <a:p>
            <a:pPr marL="4064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AV block </a:t>
            </a:r>
            <a:r>
              <a:rPr lang="en-US" sz="2000"/>
              <a:t>is when the atrium beats more frequently than the ventricle. This happens when the AV node is not transmitting an electrical signal every time it is stimulated</a:t>
            </a:r>
            <a:endParaRPr/>
          </a:p>
          <a:p>
            <a:pPr marL="40640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Paroxysmal Ventricular Contractions </a:t>
            </a:r>
            <a:r>
              <a:rPr lang="en-US" sz="2000"/>
              <a:t>occur when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/>
              <a:t>the ventricle beats on its own</a:t>
            </a:r>
            <a:endParaRPr/>
          </a:p>
          <a:p>
            <a:pPr marL="812800" lvl="1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Paroxysmal = every now and then</a:t>
            </a:r>
            <a:endParaRPr sz="1800"/>
          </a:p>
          <a:p>
            <a:pPr marL="812800" lvl="1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Frequent paroxysmal ventricular contractions can disrupt normal electrical activity and can lead to ventricular fibrillation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Force Problems</a:t>
            </a:r>
            <a:endParaRPr/>
          </a:p>
        </p:txBody>
      </p:sp>
      <p:sp>
        <p:nvSpPr>
          <p:cNvPr id="214" name="Google Shape;214;p6"/>
          <p:cNvSpPr txBox="1">
            <a:spLocks noGrp="1"/>
          </p:cNvSpPr>
          <p:nvPr>
            <p:ph type="body" idx="1"/>
          </p:nvPr>
        </p:nvSpPr>
        <p:spPr>
          <a:xfrm>
            <a:off x="731519" y="1325879"/>
            <a:ext cx="74868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Between the atrium and ventricle, the heart has valves</a:t>
            </a:r>
            <a:endParaRPr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If these are broken and not fixed, it can result in heart failure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Problems of the heart almost always manifest in the </a:t>
            </a:r>
            <a:r>
              <a:rPr lang="en-US" sz="2000">
                <a:solidFill>
                  <a:schemeClr val="accent1"/>
                </a:solidFill>
              </a:rPr>
              <a:t>left ventricle</a:t>
            </a:r>
            <a:r>
              <a:rPr lang="en-US" sz="2000"/>
              <a:t>, because it does most of the work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Generating force in heart and skeletal muscles involves cycles of depolarization and repolarization</a:t>
            </a:r>
            <a:endParaRPr/>
          </a:p>
          <a:p>
            <a:pPr marL="812800" lvl="1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b="1">
                <a:solidFill>
                  <a:schemeClr val="accent2"/>
                </a:solidFill>
              </a:rPr>
              <a:t>Adenosine triphosphate (ATP)</a:t>
            </a:r>
            <a:r>
              <a:rPr lang="en-US" sz="1800"/>
              <a:t> provides the energy to create such a force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Congestive heart failure</a:t>
            </a:r>
            <a:r>
              <a:rPr lang="en-US" sz="2000"/>
              <a:t> (also called heart failure) is a serious condition in which the heart doesn't pump blood as efficiently as it should</a:t>
            </a:r>
            <a:endParaRPr/>
          </a:p>
        </p:txBody>
      </p:sp>
      <p:pic>
        <p:nvPicPr>
          <p:cNvPr id="215" name="Google Shape;21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826" y="3429000"/>
            <a:ext cx="2088778" cy="27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18" name="Google Shape;21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5300" y="857250"/>
            <a:ext cx="3268800" cy="32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/>
        </p:nvSpPr>
        <p:spPr>
          <a:xfrm>
            <a:off x="694577" y="560808"/>
            <a:ext cx="6581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Causes of Heart Problems</a:t>
            </a:r>
            <a:endParaRPr sz="36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770775" y="2310350"/>
            <a:ext cx="102933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marR="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0" u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It is always important to understand the primary cause of disease</a:t>
            </a:r>
            <a:endParaRPr/>
          </a:p>
          <a:p>
            <a:pPr marL="406400" marR="0" lvl="0" indent="-4064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0" u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There may be failures or mutations in ion channels that disrupt the rhythm of the heart</a:t>
            </a:r>
            <a:endParaRPr sz="2000" b="0" u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marR="0" lvl="0" indent="-4064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Congenital diseases</a:t>
            </a: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are diseases that are present at birth</a:t>
            </a:r>
            <a:endParaRPr sz="2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06400" marR="0" lvl="0" indent="-4064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0" u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Mutations may be passed from parent to offspring</a:t>
            </a:r>
            <a:endParaRPr/>
          </a:p>
          <a:p>
            <a:pPr marL="406400" marR="0" lvl="0" indent="-4064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Lato"/>
              <a:buChar char="•"/>
            </a:pPr>
            <a:r>
              <a:rPr lang="en-US" sz="2000" b="0" u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Spontaneous mutations that occur in individuals are called </a:t>
            </a:r>
            <a:r>
              <a:rPr lang="en-US" sz="2000" b="1" u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de novo mutations</a:t>
            </a:r>
            <a:r>
              <a:rPr lang="en-US" sz="2000" u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and are not passed from parent to offspring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</a:pPr>
            <a:endParaRPr sz="1400" b="0" u="non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B2AF4-B22E-F6C0-EEEE-2286A2718833}"/>
              </a:ext>
            </a:extLst>
          </p:cNvPr>
          <p:cNvSpPr txBox="1"/>
          <p:nvPr/>
        </p:nvSpPr>
        <p:spPr>
          <a:xfrm>
            <a:off x="770775" y="1426775"/>
            <a:ext cx="10650450" cy="74251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Congenital diseases of the heart are common. Many are related to developmental issues, but some are genetically caused. We are only beginning to understand these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731520" y="136525"/>
            <a:ext cx="8556318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Lato"/>
              <a:buNone/>
            </a:pPr>
            <a:r>
              <a:rPr lang="en-US"/>
              <a:t>Problems Outside the Heart</a:t>
            </a:r>
            <a:endParaRPr/>
          </a:p>
        </p:txBody>
      </p:sp>
      <p:sp>
        <p:nvSpPr>
          <p:cNvPr id="233" name="Google Shape;233;p8"/>
          <p:cNvSpPr txBox="1">
            <a:spLocks noGrp="1"/>
          </p:cNvSpPr>
          <p:nvPr>
            <p:ph type="body" idx="1"/>
          </p:nvPr>
        </p:nvSpPr>
        <p:spPr>
          <a:xfrm>
            <a:off x="815850" y="2159850"/>
            <a:ext cx="81108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4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/>
              <a:t>The heart’s lining is called the</a:t>
            </a:r>
            <a:r>
              <a:rPr lang="en-US" sz="2000" b="1">
                <a:solidFill>
                  <a:schemeClr val="accent2"/>
                </a:solidFill>
              </a:rPr>
              <a:t> pericardium </a:t>
            </a:r>
            <a:endParaRPr sz="2000" b="1">
              <a:solidFill>
                <a:schemeClr val="accent2"/>
              </a:solidFill>
            </a:endParaRPr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Peri = around</a:t>
            </a:r>
            <a:endParaRPr sz="1800"/>
          </a:p>
          <a:p>
            <a:pPr marL="8128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800"/>
              <a:t>Cardium = heart</a:t>
            </a:r>
            <a:endParaRPr sz="1800"/>
          </a:p>
          <a:p>
            <a:pPr marL="4064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Pericarditis:</a:t>
            </a:r>
            <a:r>
              <a:rPr lang="en-US" sz="2000"/>
              <a:t> Issues with the lining of the heart</a:t>
            </a:r>
            <a:endParaRPr sz="2000"/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Itis = inflammation</a:t>
            </a:r>
            <a:endParaRPr sz="1800"/>
          </a:p>
          <a:p>
            <a:pPr marL="8128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800"/>
              <a:t>A </a:t>
            </a:r>
            <a:r>
              <a:rPr lang="en-US" sz="1800" b="1">
                <a:solidFill>
                  <a:schemeClr val="accent2"/>
                </a:solidFill>
              </a:rPr>
              <a:t>pericardial sac</a:t>
            </a:r>
            <a:r>
              <a:rPr lang="en-US" sz="1800"/>
              <a:t> occurs when water builds up between the lining</a:t>
            </a:r>
            <a:endParaRPr sz="1800"/>
          </a:p>
          <a:p>
            <a:pPr marL="406400" lvl="0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Hypertension: </a:t>
            </a:r>
            <a:r>
              <a:rPr lang="en-US" sz="2000">
                <a:solidFill>
                  <a:schemeClr val="accent1"/>
                </a:solidFill>
              </a:rPr>
              <a:t>high blood pressure</a:t>
            </a:r>
            <a:r>
              <a:rPr lang="en-US" sz="2000"/>
              <a:t> – common cause of heart failure</a:t>
            </a:r>
            <a:endParaRPr/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Most commonly caused by atherosclerosis, or stiff arteries due to buildup of fats</a:t>
            </a:r>
            <a:endParaRPr sz="1800"/>
          </a:p>
          <a:p>
            <a:pPr marL="81280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Also caused by an </a:t>
            </a:r>
            <a:r>
              <a:rPr lang="en-US" sz="1800">
                <a:solidFill>
                  <a:schemeClr val="accent1"/>
                </a:solidFill>
              </a:rPr>
              <a:t>increase</a:t>
            </a:r>
            <a:r>
              <a:rPr lang="en-US" sz="1800"/>
              <a:t> </a:t>
            </a:r>
            <a:r>
              <a:rPr lang="en-US" sz="1800">
                <a:solidFill>
                  <a:schemeClr val="accent1"/>
                </a:solidFill>
              </a:rPr>
              <a:t>in blood volume</a:t>
            </a:r>
            <a:r>
              <a:rPr lang="en-US" sz="1800"/>
              <a:t> which happens if one resorbs too much water and salts</a:t>
            </a:r>
            <a:endParaRPr sz="1800"/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Lato"/>
              <a:buNone/>
            </a:pP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731525" y="1346800"/>
            <a:ext cx="10761300" cy="74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Key Point:</a:t>
            </a:r>
            <a:r>
              <a:rPr lang="en-US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Accumulation of fluid may happen in the pericardial space. This can occur from inflammation or bleeding. The ability of the heart to contract may be compromised as a result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5" name="Google Shape;23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2038" y="2923375"/>
            <a:ext cx="3297263" cy="329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 txBox="1"/>
          <p:nvPr/>
        </p:nvSpPr>
        <p:spPr>
          <a:xfrm>
            <a:off x="731520" y="136525"/>
            <a:ext cx="1072896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Problems Outside the Heart (Cont.)</a:t>
            </a:r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1"/>
          </p:nvPr>
        </p:nvSpPr>
        <p:spPr>
          <a:xfrm>
            <a:off x="731519" y="1478279"/>
            <a:ext cx="5678700" cy="45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06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 </a:t>
            </a:r>
            <a:r>
              <a:rPr lang="en-US" sz="2000" b="1">
                <a:solidFill>
                  <a:schemeClr val="accent2"/>
                </a:solidFill>
              </a:rPr>
              <a:t>stroke</a:t>
            </a:r>
            <a:r>
              <a:rPr lang="en-US" sz="2000"/>
              <a:t> occurs when a blood vessel in the brain bursts due to </a:t>
            </a:r>
            <a:r>
              <a:rPr lang="en-US" sz="2000">
                <a:solidFill>
                  <a:schemeClr val="accent1"/>
                </a:solidFill>
              </a:rPr>
              <a:t>high blood pressure</a:t>
            </a:r>
            <a:endParaRPr>
              <a:solidFill>
                <a:schemeClr val="accent1"/>
              </a:solidFill>
            </a:endParaRPr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 </a:t>
            </a:r>
            <a:r>
              <a:rPr lang="en-US" sz="2000" b="1">
                <a:solidFill>
                  <a:schemeClr val="accent2"/>
                </a:solidFill>
              </a:rPr>
              <a:t>aneurysm</a:t>
            </a:r>
            <a:r>
              <a:rPr lang="en-US" sz="2000"/>
              <a:t> occurs when an artery bursts</a:t>
            </a:r>
            <a:endParaRPr/>
          </a:p>
          <a:p>
            <a:pPr marL="406400" lvl="0" indent="-4064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>
                <a:solidFill>
                  <a:schemeClr val="accent2"/>
                </a:solidFill>
              </a:rPr>
              <a:t>Heart attacks</a:t>
            </a:r>
            <a:r>
              <a:rPr lang="en-US" sz="2000"/>
              <a:t> occur when any artery in the heart is blocked</a:t>
            </a:r>
            <a:endParaRPr sz="2000"/>
          </a:p>
          <a:p>
            <a:pPr marL="812800" lvl="1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block of the LAD, since it supplies the hardest working part of the heart,</a:t>
            </a:r>
            <a:r>
              <a:rPr lang="en-US" sz="2000"/>
              <a:t> the </a:t>
            </a:r>
            <a:r>
              <a:rPr lang="en-US" sz="2000">
                <a:solidFill>
                  <a:schemeClr val="accent1"/>
                </a:solidFill>
              </a:rPr>
              <a:t>left anterior, </a:t>
            </a:r>
            <a:r>
              <a:rPr lang="en-US" sz="2000"/>
              <a:t>can often be fatal</a:t>
            </a:r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ftr" idx="11"/>
          </p:nvPr>
        </p:nvSpPr>
        <p:spPr>
          <a:xfrm>
            <a:off x="73152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 txBox="1">
            <a:spLocks noGrp="1"/>
          </p:cNvSpPr>
          <p:nvPr>
            <p:ph type="sldNum" idx="12"/>
          </p:nvPr>
        </p:nvSpPr>
        <p:spPr>
          <a:xfrm>
            <a:off x="10972800" y="6356350"/>
            <a:ext cx="5201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44" name="Google Shape;2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825" y="1253088"/>
            <a:ext cx="4987300" cy="49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-Lorem_Theme1">
  <a:themeElements>
    <a:clrScheme name="NLOREM-FIN 1">
      <a:dk1>
        <a:srgbClr val="000000"/>
      </a:dk1>
      <a:lt1>
        <a:srgbClr val="FFFFFF"/>
      </a:lt1>
      <a:dk2>
        <a:srgbClr val="434345"/>
      </a:dk2>
      <a:lt2>
        <a:srgbClr val="EFEFEF"/>
      </a:lt2>
      <a:accent1>
        <a:srgbClr val="D86018"/>
      </a:accent1>
      <a:accent2>
        <a:srgbClr val="7D2248"/>
      </a:accent2>
      <a:accent3>
        <a:srgbClr val="9EA2A2"/>
      </a:accent3>
      <a:accent4>
        <a:srgbClr val="C1A01D"/>
      </a:accent4>
      <a:accent5>
        <a:srgbClr val="AF272F"/>
      </a:accent5>
      <a:accent6>
        <a:srgbClr val="F1BE48"/>
      </a:accent6>
      <a:hlink>
        <a:srgbClr val="4598CB"/>
      </a:hlink>
      <a:folHlink>
        <a:srgbClr val="1A36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n-Lorem">
      <a:dk1>
        <a:srgbClr val="000000"/>
      </a:dk1>
      <a:lt1>
        <a:srgbClr val="FFFFFF"/>
      </a:lt1>
      <a:dk2>
        <a:srgbClr val="808484"/>
      </a:dk2>
      <a:lt2>
        <a:srgbClr val="E7E6E6"/>
      </a:lt2>
      <a:accent1>
        <a:srgbClr val="D86018"/>
      </a:accent1>
      <a:accent2>
        <a:srgbClr val="7D2248"/>
      </a:accent2>
      <a:accent3>
        <a:srgbClr val="9EA2A2"/>
      </a:accent3>
      <a:accent4>
        <a:srgbClr val="C1A01E"/>
      </a:accent4>
      <a:accent5>
        <a:srgbClr val="AF272F"/>
      </a:accent5>
      <a:accent6>
        <a:srgbClr val="F1BE48"/>
      </a:accent6>
      <a:hlink>
        <a:srgbClr val="7D2248"/>
      </a:hlink>
      <a:folHlink>
        <a:srgbClr val="D860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Widescreen</PresentationFormat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Lato</vt:lpstr>
      <vt:lpstr>Calibri</vt:lpstr>
      <vt:lpstr>Arial</vt:lpstr>
      <vt:lpstr>Century</vt:lpstr>
      <vt:lpstr>Radley</vt:lpstr>
      <vt:lpstr>n-Lorem_Theme1</vt:lpstr>
      <vt:lpstr>1_Office Theme</vt:lpstr>
      <vt:lpstr>Intro to Medical Science: Cardiovascular System Part 2B:  (The Pump) Heart Diseases</vt:lpstr>
      <vt:lpstr>Find our Podcast Series on any of your podcast streaming  apps or on our website, www.nlorem.org  Questions/inquiries can be sent to podcast@nlorem.org </vt:lpstr>
      <vt:lpstr>Diseases of the Heart (Categories)</vt:lpstr>
      <vt:lpstr>Diseases Caused By Problems Within</vt:lpstr>
      <vt:lpstr>Slow Heartbeats </vt:lpstr>
      <vt:lpstr>Force Problems</vt:lpstr>
      <vt:lpstr>PowerPoint Presentation</vt:lpstr>
      <vt:lpstr>Problems Outside the Heart</vt:lpstr>
      <vt:lpstr>PowerPoint Presentation</vt:lpstr>
      <vt:lpstr>PowerPoint Presentation</vt:lpstr>
      <vt:lpstr>Drugs for Heart Disease</vt:lpstr>
      <vt:lpstr> Follow us on: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Medical Science: Cardiovascular System Part 2B:  (The Pump) Heart Diseases</dc:title>
  <dc:creator>Amy Williford</dc:creator>
  <cp:lastModifiedBy>Andrew Serrano</cp:lastModifiedBy>
  <cp:revision>1</cp:revision>
  <dcterms:created xsi:type="dcterms:W3CDTF">2022-04-09T19:58:18Z</dcterms:created>
  <dcterms:modified xsi:type="dcterms:W3CDTF">2023-04-08T00:16:51Z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0x0101003718FE4B25515F418703A6DC2ED8E18B</vt:lpwstr>
  </property>
  <property fmtid="{D5CDD505-2E9C-101B-9397-08002B2CF9AE}" pid="3" name="Order">
    <vt:r8>1751200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