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" panose="02040604050505020304" pitchFamily="18" charset="0"/>
      <p:regular r:id="rId23"/>
    </p:embeddedFont>
    <p:embeddedFont>
      <p:font typeface="Lato" panose="020F0802020204030203" pitchFamily="34" charset="0"/>
      <p:regular r:id="rId24"/>
      <p:bold r:id="rId25"/>
      <p:italic r:id="rId26"/>
      <p:boldItalic r:id="rId27"/>
    </p:embeddedFont>
    <p:embeddedFont>
      <p:font typeface="Radley" panose="020B060402020202020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j9HSp/drscvdVY/vf2zPJx6Cp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1af1527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21af1527c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21af1527c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Banner: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concept of receptors was unproven for 80 years until the cloning of the first receptor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ctrTitle"/>
          </p:nvPr>
        </p:nvSpPr>
        <p:spPr>
          <a:xfrm>
            <a:off x="1534881" y="3752918"/>
            <a:ext cx="9144000" cy="153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Lato"/>
              <a:buNone/>
              <a:defRPr sz="48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ubTitle" idx="1"/>
          </p:nvPr>
        </p:nvSpPr>
        <p:spPr>
          <a:xfrm>
            <a:off x="1524000" y="5287160"/>
            <a:ext cx="9144000" cy="79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Lato"/>
              <a:buNone/>
              <a:defRPr sz="2800">
                <a:solidFill>
                  <a:schemeClr val="accent3"/>
                </a:solidFill>
              </a:defRPr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19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4614" y="1159949"/>
            <a:ext cx="7661457" cy="1655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19"/>
          <p:cNvCxnSpPr/>
          <p:nvPr/>
        </p:nvCxnSpPr>
        <p:spPr>
          <a:xfrm>
            <a:off x="734781" y="3572220"/>
            <a:ext cx="10744200" cy="0"/>
          </a:xfrm>
          <a:prstGeom prst="straightConnector1">
            <a:avLst/>
          </a:prstGeom>
          <a:noFill/>
          <a:ln w="38100" cap="flat" cmpd="sng">
            <a:solidFill>
              <a:srgbClr val="A0A1A2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>
            <a:off x="355600" y="2194560"/>
            <a:ext cx="5488354" cy="394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Char char="•"/>
              <a:defRPr sz="2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2"/>
          </p:nvPr>
        </p:nvSpPr>
        <p:spPr>
          <a:xfrm>
            <a:off x="6267084" y="2194560"/>
            <a:ext cx="5488354" cy="394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Char char="•"/>
              <a:defRPr sz="2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3"/>
          </p:nvPr>
        </p:nvSpPr>
        <p:spPr>
          <a:xfrm>
            <a:off x="355600" y="1463040"/>
            <a:ext cx="548835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None/>
              <a:defRPr sz="2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4"/>
          </p:nvPr>
        </p:nvSpPr>
        <p:spPr>
          <a:xfrm>
            <a:off x="6267084" y="1463040"/>
            <a:ext cx="548835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None/>
              <a:defRPr sz="2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1752600" y="6238141"/>
            <a:ext cx="3653536" cy="27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31"/>
          <p:cNvCxnSpPr/>
          <p:nvPr/>
        </p:nvCxnSpPr>
        <p:spPr>
          <a:xfrm>
            <a:off x="428625" y="1336344"/>
            <a:ext cx="11763375" cy="0"/>
          </a:xfrm>
          <a:prstGeom prst="straightConnector1">
            <a:avLst/>
          </a:prstGeom>
          <a:noFill/>
          <a:ln w="12700" cap="flat" cmpd="sng">
            <a:solidFill>
              <a:srgbClr val="F8F8F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31"/>
          <p:cNvCxnSpPr/>
          <p:nvPr/>
        </p:nvCxnSpPr>
        <p:spPr>
          <a:xfrm>
            <a:off x="428625" y="1336344"/>
            <a:ext cx="11763375" cy="0"/>
          </a:xfrm>
          <a:prstGeom prst="straightConnector1">
            <a:avLst/>
          </a:prstGeom>
          <a:noFill/>
          <a:ln w="12700" cap="flat" cmpd="sng">
            <a:solidFill>
              <a:srgbClr val="F8F8F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2" descr="Image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244928" y="4085054"/>
            <a:ext cx="11609615" cy="250900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731520" y="576263"/>
            <a:ext cx="10826750" cy="153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Lato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22"/>
          <p:cNvCxnSpPr/>
          <p:nvPr/>
        </p:nvCxnSpPr>
        <p:spPr>
          <a:xfrm>
            <a:off x="731520" y="2181497"/>
            <a:ext cx="10744200" cy="0"/>
          </a:xfrm>
          <a:prstGeom prst="straightConnector1">
            <a:avLst/>
          </a:prstGeom>
          <a:noFill/>
          <a:ln w="38100" cap="flat" cmpd="sng">
            <a:solidFill>
              <a:srgbClr val="A0A1A2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731520" y="1478280"/>
            <a:ext cx="10744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731520" y="1478279"/>
            <a:ext cx="5120640" cy="453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2"/>
          </p:nvPr>
        </p:nvSpPr>
        <p:spPr>
          <a:xfrm>
            <a:off x="6309360" y="1478279"/>
            <a:ext cx="5120640" cy="453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with Sub Titles">
  <p:cSld name="2 Columns with Sub Title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731520" y="1216645"/>
            <a:ext cx="5120640" cy="77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Lato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731520" y="2040557"/>
            <a:ext cx="5120640" cy="414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Char char="•"/>
              <a:defRPr sz="2200"/>
            </a:lvl1pPr>
            <a:lvl2pPr marL="914400" lvl="1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3"/>
          </p:nvPr>
        </p:nvSpPr>
        <p:spPr>
          <a:xfrm>
            <a:off x="6309360" y="1216645"/>
            <a:ext cx="5120640" cy="77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Lato"/>
              <a:buNone/>
              <a:defRPr sz="24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4"/>
          </p:nvPr>
        </p:nvSpPr>
        <p:spPr>
          <a:xfrm>
            <a:off x="6309360" y="2040938"/>
            <a:ext cx="5120640" cy="414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Char char="•"/>
              <a:defRPr sz="2200"/>
            </a:lvl1pPr>
            <a:lvl2pPr marL="914400" lvl="1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28"/>
          <p:cNvCxnSpPr/>
          <p:nvPr/>
        </p:nvCxnSpPr>
        <p:spPr>
          <a:xfrm>
            <a:off x="731520" y="6213945"/>
            <a:ext cx="10744200" cy="0"/>
          </a:xfrm>
          <a:prstGeom prst="straightConnector1">
            <a:avLst/>
          </a:prstGeom>
          <a:noFill/>
          <a:ln w="38100" cap="flat" cmpd="sng">
            <a:solidFill>
              <a:srgbClr val="A0A1A2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54" name="Google Shape;54;p28" descr="Image"/>
          <p:cNvPicPr preferRelativeResize="0"/>
          <p:nvPr/>
        </p:nvPicPr>
        <p:blipFill rotWithShape="1">
          <a:blip r:embed="rId2">
            <a:alphaModFix/>
          </a:blip>
          <a:srcRect l="-4419" r="59002"/>
          <a:stretch/>
        </p:blipFill>
        <p:spPr>
          <a:xfrm>
            <a:off x="5422052" y="5877329"/>
            <a:ext cx="1345135" cy="6400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55" name="Google Shape;55;p28"/>
          <p:cNvSpPr txBox="1">
            <a:spLocks noGrp="1"/>
          </p:cNvSpPr>
          <p:nvPr>
            <p:ph type="body" idx="1"/>
          </p:nvPr>
        </p:nvSpPr>
        <p:spPr>
          <a:xfrm>
            <a:off x="731838" y="731520"/>
            <a:ext cx="10761662" cy="512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Palette">
  <p:cSld name="Color Palett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30"/>
          <p:cNvSpPr/>
          <p:nvPr/>
        </p:nvSpPr>
        <p:spPr>
          <a:xfrm>
            <a:off x="1347637" y="1853967"/>
            <a:ext cx="914400" cy="914400"/>
          </a:xfrm>
          <a:prstGeom prst="ellipse">
            <a:avLst/>
          </a:prstGeom>
          <a:solidFill>
            <a:srgbClr val="D860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3148693" y="1853967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4949749" y="1853967"/>
            <a:ext cx="914400" cy="914400"/>
          </a:xfrm>
          <a:prstGeom prst="ellipse">
            <a:avLst/>
          </a:prstGeom>
          <a:solidFill>
            <a:srgbClr val="9EA2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30"/>
          <p:cNvSpPr/>
          <p:nvPr/>
        </p:nvSpPr>
        <p:spPr>
          <a:xfrm>
            <a:off x="6750805" y="1853967"/>
            <a:ext cx="914400" cy="914400"/>
          </a:xfrm>
          <a:prstGeom prst="ellipse">
            <a:avLst/>
          </a:prstGeom>
          <a:solidFill>
            <a:srgbClr val="C1A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30"/>
          <p:cNvSpPr/>
          <p:nvPr/>
        </p:nvSpPr>
        <p:spPr>
          <a:xfrm>
            <a:off x="10352917" y="1853967"/>
            <a:ext cx="914400" cy="914400"/>
          </a:xfrm>
          <a:prstGeom prst="ellipse">
            <a:avLst/>
          </a:prstGeom>
          <a:solidFill>
            <a:srgbClr val="F1B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30"/>
          <p:cNvSpPr/>
          <p:nvPr/>
        </p:nvSpPr>
        <p:spPr>
          <a:xfrm>
            <a:off x="8551861" y="1853967"/>
            <a:ext cx="914400" cy="914400"/>
          </a:xfrm>
          <a:prstGeom prst="ellipse">
            <a:avLst/>
          </a:prstGeom>
          <a:solidFill>
            <a:srgbClr val="AF27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30"/>
          <p:cNvSpPr txBox="1"/>
          <p:nvPr/>
        </p:nvSpPr>
        <p:spPr>
          <a:xfrm>
            <a:off x="283885" y="3097912"/>
            <a:ext cx="2135521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PMS 		1595C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CMYK 		0 | 70 |100 | 1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RGB		216 | 96 | 24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HEX		#D86018 </a:t>
            </a:r>
            <a:endParaRPr/>
          </a:p>
        </p:txBody>
      </p:sp>
      <p:sp>
        <p:nvSpPr>
          <p:cNvPr id="68" name="Google Shape;68;p30"/>
          <p:cNvSpPr txBox="1"/>
          <p:nvPr/>
        </p:nvSpPr>
        <p:spPr>
          <a:xfrm>
            <a:off x="2929265" y="3097912"/>
            <a:ext cx="1353256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216C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| 96 | 48 | 26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125 | 34 | 72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#7D2248</a:t>
            </a:r>
            <a:endParaRPr/>
          </a:p>
        </p:txBody>
      </p:sp>
      <p:sp>
        <p:nvSpPr>
          <p:cNvPr id="69" name="Google Shape;69;p30"/>
          <p:cNvSpPr txBox="1"/>
          <p:nvPr/>
        </p:nvSpPr>
        <p:spPr>
          <a:xfrm>
            <a:off x="4858115" y="3097912"/>
            <a:ext cx="1298753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422C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41 | 31 | 32 | 0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158 | 162 | 162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#9EA2A2 </a:t>
            </a:r>
            <a:endParaRPr/>
          </a:p>
        </p:txBody>
      </p:sp>
      <p:sp>
        <p:nvSpPr>
          <p:cNvPr id="70" name="Google Shape;70;p30"/>
          <p:cNvSpPr txBox="1"/>
          <p:nvPr/>
        </p:nvSpPr>
        <p:spPr>
          <a:xfrm>
            <a:off x="6732462" y="3097912"/>
            <a:ext cx="1298753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7753C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25 | 37 | 97 | 2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193 | 160 | 30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#C1A01E </a:t>
            </a:r>
            <a:endParaRPr/>
          </a:p>
        </p:txBody>
      </p:sp>
      <p:sp>
        <p:nvSpPr>
          <p:cNvPr id="71" name="Google Shape;71;p30"/>
          <p:cNvSpPr txBox="1"/>
          <p:nvPr/>
        </p:nvSpPr>
        <p:spPr>
          <a:xfrm>
            <a:off x="8515438" y="3097912"/>
            <a:ext cx="1353256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1805C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22 | 96 | 97 | 12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175 | 39 | 47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 AF272F</a:t>
            </a:r>
            <a:endParaRPr/>
          </a:p>
        </p:txBody>
      </p:sp>
      <p:sp>
        <p:nvSpPr>
          <p:cNvPr id="72" name="Google Shape;72;p30"/>
          <p:cNvSpPr txBox="1"/>
          <p:nvPr/>
        </p:nvSpPr>
        <p:spPr>
          <a:xfrm>
            <a:off x="10352917" y="3097912"/>
            <a:ext cx="1207382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142C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 | 24 | 73 | 0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241 | 190 | 72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#F1BE48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8"/>
          <p:cNvCxnSpPr/>
          <p:nvPr/>
        </p:nvCxnSpPr>
        <p:spPr>
          <a:xfrm>
            <a:off x="731520" y="6213945"/>
            <a:ext cx="10744200" cy="0"/>
          </a:xfrm>
          <a:prstGeom prst="straightConnector1">
            <a:avLst/>
          </a:prstGeom>
          <a:noFill/>
          <a:ln w="38100" cap="flat" cmpd="sng">
            <a:solidFill>
              <a:srgbClr val="A0A1A2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1" name="Google Shape;11;p18" descr="Image"/>
          <p:cNvPicPr preferRelativeResize="0"/>
          <p:nvPr/>
        </p:nvPicPr>
        <p:blipFill rotWithShape="1">
          <a:blip r:embed="rId12">
            <a:alphaModFix/>
          </a:blip>
          <a:srcRect l="-4419" r="59002"/>
          <a:stretch/>
        </p:blipFill>
        <p:spPr>
          <a:xfrm>
            <a:off x="5422052" y="5877329"/>
            <a:ext cx="1345135" cy="6400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  <a:defRPr sz="40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731520" y="1417318"/>
            <a:ext cx="10728960" cy="449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18"/>
          <p:cNvCxnSpPr/>
          <p:nvPr/>
        </p:nvCxnSpPr>
        <p:spPr>
          <a:xfrm>
            <a:off x="731520" y="1234439"/>
            <a:ext cx="10744200" cy="0"/>
          </a:xfrm>
          <a:prstGeom prst="straightConnector1">
            <a:avLst/>
          </a:prstGeom>
          <a:noFill/>
          <a:ln w="38100" cap="flat" cmpd="sng">
            <a:solidFill>
              <a:srgbClr val="A0A1A2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7" name="Google Shape;17;p18" descr="Ima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98330" y="136525"/>
            <a:ext cx="1962150" cy="4248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ctrTitle"/>
          </p:nvPr>
        </p:nvSpPr>
        <p:spPr>
          <a:xfrm>
            <a:off x="1072199" y="3671275"/>
            <a:ext cx="10047600" cy="15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Lato"/>
              <a:buNone/>
            </a:pPr>
            <a:r>
              <a:rPr lang="en-US">
                <a:solidFill>
                  <a:schemeClr val="accent2"/>
                </a:solidFill>
              </a:rPr>
              <a:t>Intro to Medical Science: </a:t>
            </a:r>
            <a:r>
              <a:rPr lang="en-US"/>
              <a:t>Cardiovascular System Part 1: Blood</a:t>
            </a:r>
            <a:endParaRPr/>
          </a:p>
        </p:txBody>
      </p:sp>
      <p:sp>
        <p:nvSpPr>
          <p:cNvPr id="163" name="Google Shape;163;p1"/>
          <p:cNvSpPr txBox="1">
            <a:spLocks noGrp="1"/>
          </p:cNvSpPr>
          <p:nvPr>
            <p:ph type="subTitle" idx="1"/>
          </p:nvPr>
        </p:nvSpPr>
        <p:spPr>
          <a:xfrm>
            <a:off x="1524000" y="5287160"/>
            <a:ext cx="9144000" cy="79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</a:pPr>
            <a:r>
              <a:rPr lang="en-US" sz="2400"/>
              <a:t>Slides to accompany Podcast Episode #13.  </a:t>
            </a:r>
            <a:br>
              <a:rPr lang="en-US" sz="2400"/>
            </a:br>
            <a:r>
              <a:rPr lang="en-US" sz="2400"/>
              <a:t>For more Intro to Medical Science, visit </a:t>
            </a:r>
            <a:r>
              <a:rPr lang="en-US" sz="2400" u="sng">
                <a:solidFill>
                  <a:srgbClr val="1155CC"/>
                </a:solidFill>
              </a:rPr>
              <a:t>www.nlorem.org</a:t>
            </a:r>
            <a:endParaRPr sz="2400" u="sng">
              <a:solidFill>
                <a:srgbClr val="1155CC"/>
              </a:solidFill>
            </a:endParaRPr>
          </a:p>
        </p:txBody>
      </p:sp>
      <p:pic>
        <p:nvPicPr>
          <p:cNvPr id="164" name="Google Shape;164;p1" descr="A picture containing schema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1019" y="244963"/>
            <a:ext cx="1937409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2" descr="Icon&#10;&#10;Description automatically generated"/>
          <p:cNvPicPr preferRelativeResize="0"/>
          <p:nvPr/>
        </p:nvPicPr>
        <p:blipFill rotWithShape="1">
          <a:blip r:embed="rId3">
            <a:alphaModFix amt="11000"/>
          </a:blip>
          <a:srcRect t="18367" b="18183"/>
          <a:stretch/>
        </p:blipFill>
        <p:spPr>
          <a:xfrm>
            <a:off x="3515258" y="1534263"/>
            <a:ext cx="5161482" cy="423937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2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/>
              <a:t>How to Stop Leaks</a:t>
            </a:r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body" idx="1"/>
          </p:nvPr>
        </p:nvSpPr>
        <p:spPr>
          <a:xfrm>
            <a:off x="723900" y="2797800"/>
            <a:ext cx="10728900" cy="4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06400" lvl="0" indent="-3873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Char char="•"/>
            </a:pPr>
            <a:r>
              <a:rPr lang="en-US" sz="2100"/>
              <a:t>When blood vessels leak, a chemical signal is released that orders the platelets to begin to plug the leak</a:t>
            </a:r>
            <a:endParaRPr sz="2100"/>
          </a:p>
          <a:p>
            <a:pPr marL="406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812800" lvl="1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-US" sz="1800" b="1">
                <a:solidFill>
                  <a:schemeClr val="accent2"/>
                </a:solidFill>
              </a:rPr>
              <a:t>Platelets </a:t>
            </a:r>
            <a:r>
              <a:rPr lang="en-US" sz="1800"/>
              <a:t>are a kind of cell that sit on the leak and signal the clotting factors to build a permanent patch or scab</a:t>
            </a:r>
            <a:endParaRPr sz="1800"/>
          </a:p>
          <a:p>
            <a:pPr marL="8128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812800" lvl="1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Platelets level and activity are tightly controlled</a:t>
            </a:r>
            <a:endParaRPr sz="1800"/>
          </a:p>
          <a:p>
            <a:pPr marL="8128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812800" lvl="1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chemeClr val="accent1"/>
                </a:solidFill>
              </a:rPr>
              <a:t>If platelet levels are too low</a:t>
            </a:r>
            <a:r>
              <a:rPr lang="en-US" sz="1800"/>
              <a:t>, a factor made in the liver, </a:t>
            </a:r>
            <a:r>
              <a:rPr lang="en-US" sz="1800" b="1">
                <a:solidFill>
                  <a:schemeClr val="accent2"/>
                </a:solidFill>
              </a:rPr>
              <a:t>thrombopoietin</a:t>
            </a:r>
            <a:r>
              <a:rPr lang="en-US" sz="1800"/>
              <a:t>, is dispatched to the bone marrow to stimulate the production of more platelets</a:t>
            </a:r>
            <a:endParaRPr sz="1800"/>
          </a:p>
          <a:p>
            <a:pPr marL="8128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ato"/>
              <a:buNone/>
            </a:pPr>
            <a:endParaRPr/>
          </a:p>
        </p:txBody>
      </p:sp>
      <p:sp>
        <p:nvSpPr>
          <p:cNvPr id="248" name="Google Shape;248;p12"/>
          <p:cNvSpPr txBox="1"/>
          <p:nvPr/>
        </p:nvSpPr>
        <p:spPr>
          <a:xfrm>
            <a:off x="731525" y="1422550"/>
            <a:ext cx="10172400" cy="73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94675" tIns="330200" rIns="194675" bIns="3302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</a:pPr>
            <a:r>
              <a:rPr lang="en-US" sz="2100" b="1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Blood must flow easily, and it must be able to respond to leaks immediately 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731525" y="2329275"/>
            <a:ext cx="10172400" cy="6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94675" tIns="330200" rIns="194675" bIns="3302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</a:pPr>
            <a:r>
              <a:rPr lang="en-US" sz="2000" b="1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major component of the clotting system is a set of cells called platelets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1af1527c6_0_1"/>
          <p:cNvSpPr txBox="1">
            <a:spLocks noGrp="1"/>
          </p:cNvSpPr>
          <p:nvPr>
            <p:ph type="body" idx="1"/>
          </p:nvPr>
        </p:nvSpPr>
        <p:spPr>
          <a:xfrm>
            <a:off x="731520" y="2392680"/>
            <a:ext cx="10744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3873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>
                <a:solidFill>
                  <a:schemeClr val="accent2"/>
                </a:solidFill>
              </a:rPr>
              <a:t>Clotting factors</a:t>
            </a:r>
            <a:r>
              <a:rPr lang="en-US" sz="2100"/>
              <a:t> are proteins which are made in the liver</a:t>
            </a:r>
            <a:endParaRPr sz="2100"/>
          </a:p>
          <a:p>
            <a:pPr marL="406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8128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Clotting factors are </a:t>
            </a:r>
            <a:r>
              <a:rPr lang="en-US" sz="1800" b="1">
                <a:solidFill>
                  <a:schemeClr val="accent2"/>
                </a:solidFill>
              </a:rPr>
              <a:t>enzymes</a:t>
            </a:r>
            <a:r>
              <a:rPr lang="en-US" sz="1800"/>
              <a:t> which are made in an inactive form called </a:t>
            </a:r>
            <a:r>
              <a:rPr lang="en-US" sz="1800" b="1">
                <a:solidFill>
                  <a:schemeClr val="accent2"/>
                </a:solidFill>
              </a:rPr>
              <a:t>proteases</a:t>
            </a:r>
            <a:r>
              <a:rPr lang="en-US" sz="1800"/>
              <a:t>, which is easily converted into an active form by the removal of a protein from the enzymatic center</a:t>
            </a:r>
            <a:endParaRPr sz="1800"/>
          </a:p>
          <a:p>
            <a:pPr marL="8128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8128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There are </a:t>
            </a:r>
            <a:r>
              <a:rPr lang="en-US" sz="1800">
                <a:solidFill>
                  <a:schemeClr val="accent1"/>
                </a:solidFill>
              </a:rPr>
              <a:t>12 clotting factors</a:t>
            </a:r>
            <a:r>
              <a:rPr lang="en-US" sz="1800"/>
              <a:t> that act in a multi-step cascade</a:t>
            </a:r>
            <a:endParaRPr/>
          </a:p>
        </p:txBody>
      </p:sp>
      <p:sp>
        <p:nvSpPr>
          <p:cNvPr id="256" name="Google Shape;256;g221af1527c6_0_1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57" name="Google Shape;257;g221af1527c6_0_1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00" cy="108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Clotting</a:t>
            </a:r>
            <a:endParaRPr/>
          </a:p>
        </p:txBody>
      </p:sp>
      <p:sp>
        <p:nvSpPr>
          <p:cNvPr id="258" name="Google Shape;258;g221af1527c6_0_1"/>
          <p:cNvSpPr txBox="1"/>
          <p:nvPr/>
        </p:nvSpPr>
        <p:spPr>
          <a:xfrm>
            <a:off x="731525" y="1456825"/>
            <a:ext cx="10172400" cy="73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94675" tIns="330200" rIns="194675" bIns="3302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</a:pPr>
            <a:r>
              <a:rPr lang="en-US" sz="2100" b="1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Clotting is managed by clotting factors, made in the liver; they are proteases made to be inactive but easily activated</a:t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id="259" name="Google Shape;259;g221af1527c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198" y="1456825"/>
            <a:ext cx="52978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/>
              <a:t>The </a:t>
            </a:r>
            <a:r>
              <a:rPr lang="en-US" b="1"/>
              <a:t>Liver</a:t>
            </a:r>
            <a:r>
              <a:rPr lang="en-US"/>
              <a:t>’s Role in Blood</a:t>
            </a:r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body" idx="1"/>
          </p:nvPr>
        </p:nvSpPr>
        <p:spPr>
          <a:xfrm>
            <a:off x="731525" y="1266000"/>
            <a:ext cx="7054500" cy="45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The liver has </a:t>
            </a:r>
            <a:r>
              <a:rPr lang="en-US" sz="2000">
                <a:solidFill>
                  <a:schemeClr val="accent1"/>
                </a:solidFill>
              </a:rPr>
              <a:t>two main jobs</a:t>
            </a:r>
            <a:r>
              <a:rPr lang="en-US" sz="2000"/>
              <a:t>:</a:t>
            </a:r>
            <a:endParaRPr sz="2000"/>
          </a:p>
          <a:p>
            <a:pPr marL="81280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The production of necessary proteins for the performance of blood and other organs</a:t>
            </a:r>
            <a:endParaRPr sz="1800"/>
          </a:p>
          <a:p>
            <a:pPr marL="81280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To filter blood from veins and extract waste</a:t>
            </a:r>
            <a:endParaRPr sz="1800"/>
          </a:p>
          <a:p>
            <a:pPr marL="406400" lvl="0" indent="-425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Thrombocytopenia</a:t>
            </a:r>
            <a:r>
              <a:rPr lang="en-US" sz="2000"/>
              <a:t>: A condition where a patient makes </a:t>
            </a:r>
            <a:r>
              <a:rPr lang="en-US" sz="2000">
                <a:solidFill>
                  <a:schemeClr val="accent2"/>
                </a:solidFill>
              </a:rPr>
              <a:t>antibodies</a:t>
            </a:r>
            <a:r>
              <a:rPr lang="en-US" sz="2000"/>
              <a:t> that recognize platelets as </a:t>
            </a:r>
            <a:r>
              <a:rPr lang="en-US" sz="2000">
                <a:solidFill>
                  <a:schemeClr val="accent1"/>
                </a:solidFill>
              </a:rPr>
              <a:t>foreign invaders</a:t>
            </a:r>
            <a:r>
              <a:rPr lang="en-US" sz="2000"/>
              <a:t>, resulting in </a:t>
            </a:r>
            <a:r>
              <a:rPr lang="en-US" sz="2000">
                <a:solidFill>
                  <a:schemeClr val="accent1"/>
                </a:solidFill>
              </a:rPr>
              <a:t>low platelet count</a:t>
            </a:r>
            <a:endParaRPr sz="2000"/>
          </a:p>
          <a:p>
            <a:pPr marL="406400" lvl="0" indent="-425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The destruction of liver cells, which can happen from starvation or excess consumption of alcohol, can impede the production of clotting factors</a:t>
            </a:r>
            <a:endParaRPr sz="2000"/>
          </a:p>
          <a:p>
            <a:pPr marL="406400" lvl="0" indent="-425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Hemophilias</a:t>
            </a:r>
            <a:r>
              <a:rPr lang="en-US" sz="2000"/>
              <a:t>: When blood do not clot properly</a:t>
            </a:r>
            <a:endParaRPr sz="2000"/>
          </a:p>
          <a:p>
            <a:pPr marL="812800" lvl="1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-"/>
            </a:pPr>
            <a:r>
              <a:rPr lang="en-US"/>
              <a:t>Hemophilias are</a:t>
            </a:r>
            <a:r>
              <a:rPr lang="en-US" sz="2000"/>
              <a:t> often caused by mutations that prevent the production of clotting factors</a:t>
            </a:r>
            <a:endParaRPr sz="2000"/>
          </a:p>
        </p:txBody>
      </p:sp>
      <p:sp>
        <p:nvSpPr>
          <p:cNvPr id="266" name="Google Shape;266;p13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68" name="Google Shape;268;p13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4995" b="14995"/>
          <a:stretch/>
        </p:blipFill>
        <p:spPr>
          <a:xfrm>
            <a:off x="8085375" y="1946262"/>
            <a:ext cx="3504898" cy="31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/>
              <a:t>Loss of Blood</a:t>
            </a:r>
            <a:endParaRPr sz="4400"/>
          </a:p>
        </p:txBody>
      </p:sp>
      <p:sp>
        <p:nvSpPr>
          <p:cNvPr id="274" name="Google Shape;274;p15"/>
          <p:cNvSpPr txBox="1">
            <a:spLocks noGrp="1"/>
          </p:cNvSpPr>
          <p:nvPr>
            <p:ph type="body" idx="1"/>
          </p:nvPr>
        </p:nvSpPr>
        <p:spPr>
          <a:xfrm>
            <a:off x="472525" y="1935475"/>
            <a:ext cx="11140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•"/>
            </a:pPr>
            <a:r>
              <a:rPr lang="en-US" sz="1900"/>
              <a:t>A </a:t>
            </a:r>
            <a:r>
              <a:rPr lang="en-US" sz="1900">
                <a:solidFill>
                  <a:schemeClr val="accent1"/>
                </a:solidFill>
              </a:rPr>
              <a:t>sudden loss of blood</a:t>
            </a:r>
            <a:r>
              <a:rPr lang="en-US" sz="1900"/>
              <a:t> generates an </a:t>
            </a:r>
            <a:r>
              <a:rPr lang="en-US" sz="1900" b="1">
                <a:solidFill>
                  <a:srgbClr val="CC0000"/>
                </a:solidFill>
              </a:rPr>
              <a:t>emergency response</a:t>
            </a:r>
            <a:r>
              <a:rPr lang="en-US" sz="1900"/>
              <a:t> in the body leading to a </a:t>
            </a:r>
            <a:r>
              <a:rPr lang="en-US" sz="1900">
                <a:solidFill>
                  <a:schemeClr val="accent1"/>
                </a:solidFill>
              </a:rPr>
              <a:t>rapid reduction of blood pressure</a:t>
            </a:r>
            <a:endParaRPr sz="1900">
              <a:solidFill>
                <a:schemeClr val="accent1"/>
              </a:solidFill>
            </a:endParaRPr>
          </a:p>
          <a:p>
            <a:pPr marL="812800" lvl="1" indent="-33655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The amount of blood returning to the heart from the veins is reduced</a:t>
            </a:r>
            <a:endParaRPr sz="1700"/>
          </a:p>
          <a:p>
            <a:pPr marL="812800" lvl="1" indent="-33655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The </a:t>
            </a:r>
            <a:r>
              <a:rPr lang="en-US" sz="1700">
                <a:solidFill>
                  <a:schemeClr val="accent1"/>
                </a:solidFill>
              </a:rPr>
              <a:t>right atrium</a:t>
            </a:r>
            <a:r>
              <a:rPr lang="en-US" sz="1700"/>
              <a:t> does not fill properly; the </a:t>
            </a:r>
            <a:r>
              <a:rPr lang="en-US" sz="1700">
                <a:solidFill>
                  <a:schemeClr val="accent1"/>
                </a:solidFill>
              </a:rPr>
              <a:t>right ventricle</a:t>
            </a:r>
            <a:r>
              <a:rPr lang="en-US" sz="1700"/>
              <a:t> is unable to pump the right amount of blood to the lungs </a:t>
            </a:r>
            <a:endParaRPr sz="1700"/>
          </a:p>
          <a:p>
            <a:pPr marL="812800" lvl="1" indent="-33655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Less blood gets oxygenated</a:t>
            </a:r>
            <a:endParaRPr sz="1700"/>
          </a:p>
          <a:p>
            <a:pPr marL="812800" lvl="1" indent="-33655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The </a:t>
            </a:r>
            <a:r>
              <a:rPr lang="en-US" sz="1700">
                <a:solidFill>
                  <a:schemeClr val="accent1"/>
                </a:solidFill>
              </a:rPr>
              <a:t>left atrium</a:t>
            </a:r>
            <a:r>
              <a:rPr lang="en-US" sz="1700"/>
              <a:t> and </a:t>
            </a:r>
            <a:r>
              <a:rPr lang="en-US" sz="1700">
                <a:solidFill>
                  <a:schemeClr val="accent1"/>
                </a:solidFill>
              </a:rPr>
              <a:t>left ventricle</a:t>
            </a:r>
            <a:r>
              <a:rPr lang="en-US" sz="1700"/>
              <a:t> are also impaired; the reduced output of blood from the </a:t>
            </a:r>
            <a:r>
              <a:rPr lang="en-US" sz="1700">
                <a:solidFill>
                  <a:schemeClr val="accent1"/>
                </a:solidFill>
              </a:rPr>
              <a:t>left ventricle</a:t>
            </a:r>
            <a:r>
              <a:rPr lang="en-US" sz="1700"/>
              <a:t> is called </a:t>
            </a:r>
            <a:r>
              <a:rPr lang="en-US" sz="1700" b="1">
                <a:solidFill>
                  <a:schemeClr val="accent2"/>
                </a:solidFill>
              </a:rPr>
              <a:t>reduced cardiac output</a:t>
            </a:r>
            <a:endParaRPr sz="1700"/>
          </a:p>
          <a:p>
            <a:pPr marL="812800" lvl="1" indent="-33655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Reduced cardiac output is sensed by the </a:t>
            </a:r>
            <a:r>
              <a:rPr lang="en-US" sz="1700" b="1">
                <a:solidFill>
                  <a:schemeClr val="accent2"/>
                </a:solidFill>
              </a:rPr>
              <a:t>autonomic nervous system</a:t>
            </a:r>
            <a:r>
              <a:rPr lang="en-US" sz="1700"/>
              <a:t> and </a:t>
            </a:r>
            <a:r>
              <a:rPr lang="en-US" sz="1700" b="1">
                <a:solidFill>
                  <a:schemeClr val="accent2"/>
                </a:solidFill>
              </a:rPr>
              <a:t>noradrenaline</a:t>
            </a:r>
            <a:r>
              <a:rPr lang="en-US" sz="1700"/>
              <a:t> is released; </a:t>
            </a:r>
            <a:r>
              <a:rPr lang="en-US" sz="1700">
                <a:solidFill>
                  <a:schemeClr val="accent1"/>
                </a:solidFill>
              </a:rPr>
              <a:t>increasing heart rate</a:t>
            </a:r>
            <a:r>
              <a:rPr lang="en-US" sz="1700"/>
              <a:t> and causes a contraction of the major arteries </a:t>
            </a:r>
            <a:endParaRPr sz="1700"/>
          </a:p>
          <a:p>
            <a:pPr marL="812800" lvl="1" indent="-33655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If left untreated, a fatal arrhythmia in the heart will occur</a:t>
            </a:r>
            <a:endParaRPr sz="1700"/>
          </a:p>
          <a:p>
            <a:pPr marL="812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1900"/>
          </a:p>
          <a:p>
            <a:pPr marL="406400" lvl="0" indent="-254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ato"/>
              <a:buNone/>
            </a:pPr>
            <a:endParaRPr sz="2300"/>
          </a:p>
        </p:txBody>
      </p:sp>
      <p:pic>
        <p:nvPicPr>
          <p:cNvPr id="275" name="Google Shape;275;p15" descr="Icon&#10;&#10;Description automatically generated with low confidence"/>
          <p:cNvPicPr preferRelativeResize="0"/>
          <p:nvPr/>
        </p:nvPicPr>
        <p:blipFill rotWithShape="1">
          <a:blip r:embed="rId3">
            <a:alphaModFix amt="11000"/>
          </a:blip>
          <a:srcRect t="8088" b="6949"/>
          <a:stretch/>
        </p:blipFill>
        <p:spPr>
          <a:xfrm>
            <a:off x="7675200" y="1706875"/>
            <a:ext cx="3785273" cy="45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 txBox="1"/>
          <p:nvPr/>
        </p:nvSpPr>
        <p:spPr>
          <a:xfrm>
            <a:off x="731475" y="1307750"/>
            <a:ext cx="10728900" cy="62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94675" tIns="330200" rIns="194675" bIns="3302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</a:pPr>
            <a:r>
              <a:rPr lang="en-US" sz="2000" b="1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If clotting is not properly regulated, serious, often fatal diseases are caused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16"/>
          <p:cNvSpPr txBox="1">
            <a:spLocks noGrp="1"/>
          </p:cNvSpPr>
          <p:nvPr>
            <p:ph type="title" idx="4294967295"/>
          </p:nvPr>
        </p:nvSpPr>
        <p:spPr>
          <a:xfrm>
            <a:off x="1072910" y="3650559"/>
            <a:ext cx="2480816" cy="43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</a:pPr>
            <a:br>
              <a:rPr lang="en-US" sz="2800" b="1">
                <a:solidFill>
                  <a:schemeClr val="accent2"/>
                </a:solidFill>
              </a:rPr>
            </a:br>
            <a:r>
              <a:rPr lang="en-US" sz="2800" b="1">
                <a:solidFill>
                  <a:schemeClr val="accent2"/>
                </a:solidFill>
              </a:rPr>
              <a:t>Follow us on:</a:t>
            </a:r>
            <a:endParaRPr sz="2800" b="1">
              <a:solidFill>
                <a:schemeClr val="accent2"/>
              </a:solidFill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5" name="Google Shape;285;p16"/>
          <p:cNvGrpSpPr/>
          <p:nvPr/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86" name="Google Shape;286;p16"/>
            <p:cNvSpPr/>
            <p:nvPr/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306" name="Google Shape;306;p16" descr="A picture containing text, tableware, plate, dishw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2013" y="306115"/>
            <a:ext cx="2942892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/>
          <p:nvPr/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8" name="Google Shape;308;p16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633" y="514359"/>
            <a:ext cx="75184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6623" y="365055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60033" y="372011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6" descr="A picture containing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60033" y="472832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6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1679" y="4797429"/>
            <a:ext cx="6350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/>
          <p:nvPr/>
        </p:nvSpPr>
        <p:spPr>
          <a:xfrm>
            <a:off x="5183950" y="3855100"/>
            <a:ext cx="23436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b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Instagram: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nloremfoundation</a:t>
            </a:r>
            <a:endParaRPr sz="2000" b="1" i="0" u="none" strike="noStrike" cap="none">
              <a:solidFill>
                <a:srgbClr val="7D224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16"/>
          <p:cNvSpPr txBox="1"/>
          <p:nvPr/>
        </p:nvSpPr>
        <p:spPr>
          <a:xfrm>
            <a:off x="5183953" y="4999950"/>
            <a:ext cx="3540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LinkedIn: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n-Lorem Foundation</a:t>
            </a:r>
            <a:endParaRPr sz="2000" b="1" i="0" u="none" strike="noStrike" cap="none">
              <a:solidFill>
                <a:srgbClr val="7D224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p16"/>
          <p:cNvSpPr txBox="1"/>
          <p:nvPr/>
        </p:nvSpPr>
        <p:spPr>
          <a:xfrm>
            <a:off x="9118786" y="3853073"/>
            <a:ext cx="2492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b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Facebook: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@nloremfoundation</a:t>
            </a:r>
            <a:endParaRPr sz="2000" b="1" i="0" u="none" strike="noStrike" cap="none">
              <a:solidFill>
                <a:srgbClr val="7D224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p16"/>
          <p:cNvSpPr txBox="1"/>
          <p:nvPr/>
        </p:nvSpPr>
        <p:spPr>
          <a:xfrm>
            <a:off x="9111820" y="4999943"/>
            <a:ext cx="13551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b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Twitter: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@n_lorem</a:t>
            </a:r>
            <a:endParaRPr sz="2000" b="1" i="0" u="none" strike="noStrike" cap="none">
              <a:solidFill>
                <a:srgbClr val="7D224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3" name="Google Shape;323;p17" descr="A person and a child walking on a dirt road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9090" r="4082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7"/>
          <p:cNvSpPr/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17"/>
          <p:cNvSpPr txBox="1">
            <a:spLocks noGrp="1"/>
          </p:cNvSpPr>
          <p:nvPr>
            <p:ph type="body" idx="1"/>
          </p:nvPr>
        </p:nvSpPr>
        <p:spPr>
          <a:xfrm>
            <a:off x="411455" y="2565941"/>
            <a:ext cx="5257619" cy="14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US" sz="3520" b="1">
                <a:solidFill>
                  <a:schemeClr val="accent1"/>
                </a:solidFill>
              </a:rPr>
              <a:t>Thank you for listening!</a:t>
            </a:r>
            <a:endParaRPr sz="31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330"/>
              <a:buNone/>
            </a:pPr>
            <a:endParaRPr sz="333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330"/>
              <a:buNone/>
            </a:pPr>
            <a:endParaRPr sz="333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330"/>
              <a:buNone/>
            </a:pPr>
            <a:endParaRPr sz="333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</a:pPr>
            <a:endParaRPr sz="3900" b="1" i="1">
              <a:solidFill>
                <a:schemeClr val="accen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26" name="Google Shape;326;p17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182880" y="481584"/>
            <a:ext cx="1402080" cy="48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9" name="Google Shape;329;p1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29" y="625683"/>
            <a:ext cx="5411262" cy="117156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7"/>
          <p:cNvSpPr txBox="1"/>
          <p:nvPr/>
        </p:nvSpPr>
        <p:spPr>
          <a:xfrm>
            <a:off x="481029" y="4556064"/>
            <a:ext cx="626092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D2248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7D2248"/>
                </a:solidFill>
                <a:latin typeface="Radley"/>
                <a:ea typeface="Radley"/>
                <a:cs typeface="Radley"/>
                <a:sym typeface="Radley"/>
              </a:rPr>
              <a:t>Find more podcasts and videos at: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D2248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www.nlorem.org</a:t>
            </a:r>
            <a:endParaRPr sz="2800" b="1" i="0" u="none" strike="noStrike" cap="none">
              <a:solidFill>
                <a:srgbClr val="7D224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 idx="4294967295"/>
          </p:nvPr>
        </p:nvSpPr>
        <p:spPr>
          <a:xfrm>
            <a:off x="0" y="2534447"/>
            <a:ext cx="10798373" cy="1722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</a:pPr>
            <a:r>
              <a:rPr lang="en-US" sz="2800"/>
              <a:t>Find our Podcast Series on any of your podcast streaming </a:t>
            </a:r>
            <a:br>
              <a:rPr lang="en-US" sz="2800"/>
            </a:br>
            <a:r>
              <a:rPr lang="en-US" sz="2800"/>
              <a:t>apps or on our website, </a:t>
            </a:r>
            <a:r>
              <a:rPr lang="en-US" sz="2800" b="1">
                <a:solidFill>
                  <a:schemeClr val="accent2"/>
                </a:solidFill>
              </a:rPr>
              <a:t>www.nlorem.org</a:t>
            </a:r>
            <a:br>
              <a:rPr lang="en-US" sz="2800"/>
            </a:br>
            <a:br>
              <a:rPr lang="en-US" sz="2800"/>
            </a:br>
            <a:r>
              <a:rPr lang="en-US" sz="2800"/>
              <a:t>Questions/inquiries can be sent to </a:t>
            </a:r>
            <a:r>
              <a:rPr lang="en-US" sz="2800" b="1">
                <a:solidFill>
                  <a:schemeClr val="accent2"/>
                </a:solidFill>
              </a:rPr>
              <a:t>podcast@nlorem.org 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0" y="0"/>
            <a:ext cx="4475140" cy="2130951"/>
          </a:xfrm>
          <a:custGeom>
            <a:avLst/>
            <a:gdLst/>
            <a:ahLst/>
            <a:cxnLst/>
            <a:rect l="l" t="t" r="r" b="b"/>
            <a:pathLst>
              <a:path w="4475140" h="2130951" extrusionOk="0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B59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"/>
          <p:cNvSpPr/>
          <p:nvPr/>
        </p:nvSpPr>
        <p:spPr>
          <a:xfrm rot="10800000">
            <a:off x="7716860" y="4682362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 extrusionOk="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2" descr="A picture containing grass, outdoor, person, chi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263" r="-2" b="22413"/>
          <a:stretch/>
        </p:blipFill>
        <p:spPr>
          <a:xfrm>
            <a:off x="20" y="4682838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 extrusionOk="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74" name="Google Shape;174;p2" descr="A picture containing text, tableware, plate, dish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9046" y="346271"/>
            <a:ext cx="62738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" descr="A picture containing schematic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4141" y="1947159"/>
            <a:ext cx="1937409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/>
              <a:t>The Cardiovascular System</a:t>
            </a:r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body" idx="1"/>
          </p:nvPr>
        </p:nvSpPr>
        <p:spPr>
          <a:xfrm>
            <a:off x="731525" y="1325875"/>
            <a:ext cx="7146600" cy="788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 dirty="0">
                <a:solidFill>
                  <a:schemeClr val="lt1"/>
                </a:solidFill>
              </a:rPr>
              <a:t>Key Point</a:t>
            </a:r>
            <a:r>
              <a:rPr lang="en-US" sz="2100" u="sng" dirty="0">
                <a:solidFill>
                  <a:schemeClr val="lt1"/>
                </a:solidFill>
              </a:rPr>
              <a:t>:</a:t>
            </a:r>
            <a:r>
              <a:rPr lang="en-US" sz="2100" dirty="0">
                <a:solidFill>
                  <a:schemeClr val="lt1"/>
                </a:solidFill>
              </a:rPr>
              <a:t> The main components of the cardiovascular system are the heart, arteries and veins, kidneys, and blood</a:t>
            </a:r>
            <a:endParaRPr sz="25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</a:endParaRPr>
          </a:p>
          <a:p>
            <a:pPr marL="812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83" name="Google Shape;183;p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209" y="1478263"/>
            <a:ext cx="3582326" cy="463731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/>
          <p:nvPr/>
        </p:nvSpPr>
        <p:spPr>
          <a:xfrm>
            <a:off x="731525" y="4178119"/>
            <a:ext cx="87150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6400" lvl="0" indent="-4191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ato"/>
              <a:buChar char="•"/>
            </a:pPr>
            <a:r>
              <a:rPr lang="en-US" sz="2000" b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Tissues </a:t>
            </a:r>
            <a:r>
              <a:rPr lang="en-US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are groups of cells with a common function</a:t>
            </a:r>
            <a:endParaRPr sz="20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191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ato"/>
              <a:buChar char="•"/>
            </a:pPr>
            <a:r>
              <a:rPr lang="en-US" sz="2000" b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Organs</a:t>
            </a:r>
            <a:r>
              <a:rPr lang="en-US" sz="20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are comprised of tissues that together, perform some function</a:t>
            </a:r>
            <a:endParaRPr sz="20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812800" lvl="1" indent="-3683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-"/>
            </a:pPr>
            <a:r>
              <a:rPr lang="en-US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Groups of organs working together make up an </a:t>
            </a:r>
            <a:r>
              <a:rPr lang="en-US" sz="1800" b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organ system</a:t>
            </a:r>
            <a:endParaRPr sz="1800" b="1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812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Google Shape;182;p5">
            <a:extLst>
              <a:ext uri="{FF2B5EF4-FFF2-40B4-BE49-F238E27FC236}">
                <a16:creationId xmlns:a16="http://schemas.microsoft.com/office/drawing/2014/main" id="{B3688B02-DF1A-AE5A-146D-1D29B5DD586A}"/>
              </a:ext>
            </a:extLst>
          </p:cNvPr>
          <p:cNvSpPr txBox="1">
            <a:spLocks/>
          </p:cNvSpPr>
          <p:nvPr/>
        </p:nvSpPr>
        <p:spPr>
          <a:xfrm>
            <a:off x="731525" y="2223806"/>
            <a:ext cx="7146600" cy="193524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Char char="•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-"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Bef>
                <a:spcPts val="0"/>
              </a:spcBef>
              <a:buFont typeface="Lato"/>
              <a:buNone/>
            </a:pPr>
            <a:r>
              <a:rPr lang="en-US" sz="2100" b="1" u="sng" dirty="0">
                <a:solidFill>
                  <a:schemeClr val="lt1"/>
                </a:solidFill>
              </a:rPr>
              <a:t>Key Point</a:t>
            </a:r>
            <a:r>
              <a:rPr lang="en-US" sz="2100" u="sng" dirty="0">
                <a:solidFill>
                  <a:schemeClr val="lt1"/>
                </a:solidFill>
              </a:rPr>
              <a:t>:</a:t>
            </a:r>
            <a:r>
              <a:rPr lang="en-US" sz="2100" dirty="0">
                <a:solidFill>
                  <a:schemeClr val="lt1"/>
                </a:solidFill>
              </a:rPr>
              <a:t> The main functions of the cardiovascular system are:</a:t>
            </a:r>
          </a:p>
          <a:p>
            <a:pPr marL="342900">
              <a:spcBef>
                <a:spcPts val="0"/>
              </a:spcBef>
              <a:buFontTx/>
              <a:buChar char="-"/>
            </a:pPr>
            <a:r>
              <a:rPr lang="en-US" sz="2100" dirty="0">
                <a:solidFill>
                  <a:schemeClr val="lt1"/>
                </a:solidFill>
              </a:rPr>
              <a:t>- To supply tissues with oxygen and nutrients</a:t>
            </a:r>
          </a:p>
          <a:p>
            <a:pPr marL="342900">
              <a:spcBef>
                <a:spcPts val="0"/>
              </a:spcBef>
              <a:buFontTx/>
              <a:buChar char="-"/>
            </a:pPr>
            <a:r>
              <a:rPr lang="en-US" sz="2100" dirty="0">
                <a:solidFill>
                  <a:schemeClr val="lt1"/>
                </a:solidFill>
              </a:rPr>
              <a:t>- To remove excess waste material from each tissue</a:t>
            </a:r>
          </a:p>
          <a:p>
            <a:pPr marL="342900">
              <a:spcBef>
                <a:spcPts val="0"/>
              </a:spcBef>
              <a:buFontTx/>
              <a:buChar char="-"/>
            </a:pPr>
            <a:r>
              <a:rPr lang="en-US" sz="2100" dirty="0">
                <a:solidFill>
                  <a:schemeClr val="lt1"/>
                </a:solidFill>
              </a:rPr>
              <a:t>- To deliver waste to the appropriate organs for disposal</a:t>
            </a:r>
            <a:endParaRPr lang="en-US" sz="2000" dirty="0">
              <a:solidFill>
                <a:schemeClr val="accent1"/>
              </a:solidFill>
            </a:endParaRPr>
          </a:p>
          <a:p>
            <a:pPr marL="812800" lvl="1" indent="-228600">
              <a:spcBef>
                <a:spcPts val="1200"/>
              </a:spcBef>
              <a:buSzPts val="2000"/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/>
              <a:t>The Cardiovascular System (Cont.)</a:t>
            </a:r>
            <a:endParaRPr/>
          </a:p>
        </p:txBody>
      </p:sp>
      <p:sp>
        <p:nvSpPr>
          <p:cNvPr id="191" name="Google Shape;191;p4"/>
          <p:cNvSpPr txBox="1">
            <a:spLocks noGrp="1"/>
          </p:cNvSpPr>
          <p:nvPr>
            <p:ph type="body" idx="1"/>
          </p:nvPr>
        </p:nvSpPr>
        <p:spPr>
          <a:xfrm>
            <a:off x="731525" y="1478275"/>
            <a:ext cx="70569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Char char="•"/>
            </a:pPr>
            <a:r>
              <a:rPr lang="en-US" sz="2100"/>
              <a:t>Diseases of the cardiovascular system are the most common cause of death in developed economies</a:t>
            </a:r>
            <a:endParaRPr sz="2100"/>
          </a:p>
          <a:p>
            <a:pPr marL="406400" lvl="0" indent="-3873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Lato"/>
              <a:buChar char="•"/>
            </a:pPr>
            <a:r>
              <a:rPr lang="en-US" sz="2100"/>
              <a:t>There are many genetic diseases of the cardiovascular system; some of them are nano-rare</a:t>
            </a:r>
            <a:endParaRPr sz="2300"/>
          </a:p>
          <a:p>
            <a:pPr marL="40640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ato"/>
              <a:buNone/>
            </a:pPr>
            <a:endParaRPr/>
          </a:p>
          <a:p>
            <a:pPr marL="406400" lvl="0" indent="-254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ato"/>
              <a:buNone/>
            </a:pPr>
            <a:endParaRPr/>
          </a:p>
          <a:p>
            <a:pPr marL="406400" lvl="0" indent="-254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ato"/>
              <a:buNone/>
            </a:pPr>
            <a:endParaRPr/>
          </a:p>
        </p:txBody>
      </p:sp>
      <p:pic>
        <p:nvPicPr>
          <p:cNvPr id="192" name="Google Shape;192;p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209" y="1478263"/>
            <a:ext cx="3582326" cy="463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6" descr="Shape, icon, arrow&#10;&#10;Description automatically generated"/>
          <p:cNvPicPr preferRelativeResize="0"/>
          <p:nvPr/>
        </p:nvPicPr>
        <p:blipFill rotWithShape="1">
          <a:blip r:embed="rId3">
            <a:alphaModFix amt="11000"/>
          </a:blip>
          <a:srcRect t="10338" b="10135"/>
          <a:stretch/>
        </p:blipFill>
        <p:spPr>
          <a:xfrm>
            <a:off x="3802756" y="1285263"/>
            <a:ext cx="4601728" cy="473737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9" name="Google Shape;199;p6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/>
              <a:t>Blood and the Oxygen Cycle</a:t>
            </a:r>
            <a:endParaRPr/>
          </a:p>
        </p:txBody>
      </p:sp>
      <p:sp>
        <p:nvSpPr>
          <p:cNvPr id="201" name="Google Shape;201;p6"/>
          <p:cNvSpPr txBox="1">
            <a:spLocks noGrp="1"/>
          </p:cNvSpPr>
          <p:nvPr>
            <p:ph type="body" idx="1"/>
          </p:nvPr>
        </p:nvSpPr>
        <p:spPr>
          <a:xfrm>
            <a:off x="731525" y="1478276"/>
            <a:ext cx="10744200" cy="3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The </a:t>
            </a:r>
            <a:r>
              <a:rPr lang="en-US" sz="2100" b="1">
                <a:solidFill>
                  <a:schemeClr val="accent2"/>
                </a:solidFill>
              </a:rPr>
              <a:t>Oxygen Cycle</a:t>
            </a:r>
            <a:r>
              <a:rPr lang="en-US" sz="2100">
                <a:solidFill>
                  <a:schemeClr val="accent2"/>
                </a:solidFill>
              </a:rPr>
              <a:t> </a:t>
            </a:r>
            <a:r>
              <a:rPr lang="en-US" sz="2100">
                <a:solidFill>
                  <a:schemeClr val="dk1"/>
                </a:solidFill>
              </a:rPr>
              <a:t>is continuous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2"/>
              </a:solidFill>
            </a:endParaRPr>
          </a:p>
          <a:p>
            <a:pPr marL="45720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In the lungs, blood exchanges carbon dioxide for oxygen</a:t>
            </a:r>
            <a:endParaRPr sz="2100"/>
          </a:p>
          <a:p>
            <a:pPr marL="45720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Blood delivers the oxygen and nutrients to all the body’s tissues and organs</a:t>
            </a:r>
            <a:endParaRPr sz="2100"/>
          </a:p>
          <a:p>
            <a:pPr marL="45720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Blood then collects waste, including carbon dioxide, and delivers it to the proper organs for disposal</a:t>
            </a:r>
            <a:endParaRPr sz="2100"/>
          </a:p>
          <a:p>
            <a:pPr marL="45720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Finally, blood exchanges the carbon dioxide it has collected for oxygen in the lungs</a:t>
            </a:r>
            <a:endParaRPr sz="2100"/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/>
              <a:t>Supporting The Oxygen Cycle</a:t>
            </a:r>
            <a:endParaRPr/>
          </a:p>
        </p:txBody>
      </p:sp>
      <p:sp>
        <p:nvSpPr>
          <p:cNvPr id="207" name="Google Shape;207;p7"/>
          <p:cNvSpPr txBox="1">
            <a:spLocks noGrp="1"/>
          </p:cNvSpPr>
          <p:nvPr>
            <p:ph type="body" idx="1"/>
          </p:nvPr>
        </p:nvSpPr>
        <p:spPr>
          <a:xfrm>
            <a:off x="731525" y="1556675"/>
            <a:ext cx="6469500" cy="45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06400" lvl="0" indent="-425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Hemoglobin</a:t>
            </a:r>
            <a:r>
              <a:rPr lang="en-US" sz="2000" b="1"/>
              <a:t>:</a:t>
            </a:r>
            <a:r>
              <a:rPr lang="en-US" sz="2000"/>
              <a:t> the protein contained in red blood cells that is responsible for delivery of oxygen to the tissues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406400" lvl="0" indent="-425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Red blood cells do not have a nucleus and cannot divide - they just die</a:t>
            </a:r>
            <a:endParaRPr sz="2000"/>
          </a:p>
          <a:p>
            <a:pPr marL="406400" lvl="0" indent="-425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Bone marrow is constantly making new red blood cells </a:t>
            </a:r>
            <a:endParaRPr sz="2000"/>
          </a:p>
          <a:p>
            <a:pPr marL="406400" lvl="0" indent="-425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The oxidation of iron releases valuable energy</a:t>
            </a:r>
            <a:endParaRPr sz="2000"/>
          </a:p>
          <a:p>
            <a:pPr marL="812800" lvl="1" indent="-3746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The oxidation state of iron moves from +2 to +3</a:t>
            </a:r>
            <a:endParaRPr/>
          </a:p>
          <a:p>
            <a:pPr marL="40640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Lato"/>
              <a:buNone/>
            </a:pPr>
            <a:endParaRPr sz="2000"/>
          </a:p>
          <a:p>
            <a:pPr marL="406400" lvl="0" indent="-298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Lato"/>
              <a:buNone/>
            </a:pPr>
            <a:endParaRPr sz="2000"/>
          </a:p>
        </p:txBody>
      </p:sp>
      <p:pic>
        <p:nvPicPr>
          <p:cNvPr id="208" name="Google Shape;208;p7" descr="Icon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8085" b="6950"/>
          <a:stretch/>
        </p:blipFill>
        <p:spPr>
          <a:xfrm>
            <a:off x="8188450" y="1556675"/>
            <a:ext cx="3606837" cy="43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731525" y="1325400"/>
            <a:ext cx="7164300" cy="70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 A specialized protein in the blood called </a:t>
            </a:r>
            <a:r>
              <a:rPr lang="en-US" sz="2100" b="1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hemoglobin</a:t>
            </a:r>
            <a:r>
              <a:rPr lang="en-US" sz="2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supports the tightly controlled oxygen cycle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731525" y="2895750"/>
            <a:ext cx="7164300" cy="1218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If red blood cell levels are too low, the  liver makes </a:t>
            </a:r>
            <a:r>
              <a:rPr lang="en-US" sz="2100" b="1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erythropoietin</a:t>
            </a:r>
            <a:r>
              <a:rPr lang="en-US" sz="2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and dispatches it to the bone marrow that signals it to make more red blood cells</a:t>
            </a:r>
            <a:endParaRPr sz="21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855631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/>
              <a:t>Blood Diseases</a:t>
            </a:r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body" idx="1"/>
          </p:nvPr>
        </p:nvSpPr>
        <p:spPr>
          <a:xfrm>
            <a:off x="731525" y="2329369"/>
            <a:ext cx="101646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/>
          </a:p>
          <a:p>
            <a:pPr marL="406400" lvl="0" indent="-419100" algn="l" rtl="0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Anemia: </a:t>
            </a:r>
            <a:r>
              <a:rPr lang="en-US" sz="2000" dirty="0">
                <a:solidFill>
                  <a:schemeClr val="bg2"/>
                </a:solidFill>
              </a:rPr>
              <a:t>Inadequate number of healthy red blood cells </a:t>
            </a:r>
            <a:r>
              <a:rPr lang="en-US" sz="2000" dirty="0">
                <a:solidFill>
                  <a:schemeClr val="dk1"/>
                </a:solidFill>
              </a:rPr>
              <a:t>- </a:t>
            </a:r>
            <a:r>
              <a:rPr lang="en-US" sz="2000" dirty="0">
                <a:solidFill>
                  <a:schemeClr val="accent1"/>
                </a:solidFill>
              </a:rPr>
              <a:t>low on iron</a:t>
            </a:r>
            <a:endParaRPr sz="2000" dirty="0">
              <a:solidFill>
                <a:schemeClr val="accent1"/>
              </a:solidFill>
            </a:endParaRPr>
          </a:p>
          <a:p>
            <a:pPr marL="406400" lvl="0" indent="-419100" algn="l" rtl="0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Sickle Cell Anemia</a:t>
            </a:r>
            <a:r>
              <a:rPr lang="en-US" sz="2000" dirty="0"/>
              <a:t>: A mutation in hemoglobin that </a:t>
            </a:r>
            <a:r>
              <a:rPr lang="en-US" sz="2000" dirty="0">
                <a:solidFill>
                  <a:schemeClr val="accent1"/>
                </a:solidFill>
              </a:rPr>
              <a:t>prevents malaria from reproducing </a:t>
            </a:r>
            <a:endParaRPr sz="2000" dirty="0"/>
          </a:p>
          <a:p>
            <a:pPr marL="812800" lvl="1" indent="-3556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/>
              <a:t>When Sickle Cell Anemia is present, the hemoglobin is abnormal, which causes the red blood cells to become hard and sticky and look like a C-shaped farm tool called a “sickle”</a:t>
            </a:r>
            <a:endParaRPr sz="1800" dirty="0"/>
          </a:p>
          <a:p>
            <a:pPr marL="406400" lvl="0" indent="-419100" algn="l" rtl="0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Hemochromatosis</a:t>
            </a:r>
            <a:r>
              <a:rPr lang="en-US" sz="2000" dirty="0"/>
              <a:t>: </a:t>
            </a:r>
            <a:r>
              <a:rPr lang="en-US" sz="2000" dirty="0">
                <a:solidFill>
                  <a:schemeClr val="accent1"/>
                </a:solidFill>
              </a:rPr>
              <a:t>Iron in excess</a:t>
            </a:r>
            <a:endParaRPr sz="2000" dirty="0">
              <a:solidFill>
                <a:schemeClr val="accent1"/>
              </a:solidFill>
            </a:endParaRPr>
          </a:p>
          <a:p>
            <a:pPr marL="406400" lvl="0" indent="-419100" algn="l" rtl="0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Polycythemia</a:t>
            </a:r>
            <a:r>
              <a:rPr lang="en-US" sz="2000" dirty="0"/>
              <a:t>: The production of </a:t>
            </a:r>
            <a:r>
              <a:rPr lang="en-US" sz="2000" dirty="0">
                <a:solidFill>
                  <a:schemeClr val="accent1"/>
                </a:solidFill>
              </a:rPr>
              <a:t>too many red blood cells</a:t>
            </a:r>
            <a:endParaRPr sz="2000" dirty="0">
              <a:solidFill>
                <a:schemeClr val="accent1"/>
              </a:solidFill>
            </a:endParaRPr>
          </a:p>
          <a:p>
            <a:pPr marL="406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/>
          </a:p>
          <a:p>
            <a:pPr marL="406400" lvl="0" indent="-254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ato"/>
              <a:buNone/>
            </a:pPr>
            <a:endParaRPr sz="2000" dirty="0"/>
          </a:p>
        </p:txBody>
      </p:sp>
      <p:sp>
        <p:nvSpPr>
          <p:cNvPr id="2" name="Google Shape;211;p7">
            <a:extLst>
              <a:ext uri="{FF2B5EF4-FFF2-40B4-BE49-F238E27FC236}">
                <a16:creationId xmlns:a16="http://schemas.microsoft.com/office/drawing/2014/main" id="{9C3566A7-C298-376B-4FCE-8E5BAAF30BB0}"/>
              </a:ext>
            </a:extLst>
          </p:cNvPr>
          <p:cNvSpPr txBox="1"/>
          <p:nvPr/>
        </p:nvSpPr>
        <p:spPr>
          <a:xfrm>
            <a:off x="686282" y="1479422"/>
            <a:ext cx="8320075" cy="44316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 Many diseases are caused by mutations in </a:t>
            </a:r>
            <a:r>
              <a:rPr lang="en-US" sz="2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hemogloblin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Google Shape;211;p7">
            <a:extLst>
              <a:ext uri="{FF2B5EF4-FFF2-40B4-BE49-F238E27FC236}">
                <a16:creationId xmlns:a16="http://schemas.microsoft.com/office/drawing/2014/main" id="{8E2FEFEF-A923-4DDA-05DD-6CBA05453265}"/>
              </a:ext>
            </a:extLst>
          </p:cNvPr>
          <p:cNvSpPr txBox="1"/>
          <p:nvPr/>
        </p:nvSpPr>
        <p:spPr>
          <a:xfrm>
            <a:off x="686281" y="2185367"/>
            <a:ext cx="8320075" cy="44316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 Both low and high iron levels cause disease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/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Leaks and Obstructions</a:t>
            </a:r>
            <a:endParaRPr/>
          </a:p>
        </p:txBody>
      </p:sp>
      <p:sp>
        <p:nvSpPr>
          <p:cNvPr id="228" name="Google Shape;228;p10"/>
          <p:cNvSpPr txBox="1">
            <a:spLocks noGrp="1"/>
          </p:cNvSpPr>
          <p:nvPr>
            <p:ph type="body" idx="1"/>
          </p:nvPr>
        </p:nvSpPr>
        <p:spPr>
          <a:xfrm>
            <a:off x="731520" y="1478279"/>
            <a:ext cx="5120640" cy="453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Externally caused leaks of blood vessels are normally caused by trauma</a:t>
            </a:r>
            <a:endParaRPr/>
          </a:p>
          <a:p>
            <a:pPr marL="81280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Stabs, cuts, etc.</a:t>
            </a:r>
            <a:endParaRPr/>
          </a:p>
          <a:p>
            <a:pPr marL="406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Cancer is the most common external cause of a blood vessel leak</a:t>
            </a:r>
            <a:endParaRPr/>
          </a:p>
          <a:p>
            <a:pPr marL="406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Arteries are </a:t>
            </a:r>
            <a:r>
              <a:rPr lang="en-US" sz="2000">
                <a:solidFill>
                  <a:schemeClr val="accent1"/>
                </a:solidFill>
              </a:rPr>
              <a:t>high in pressure</a:t>
            </a:r>
            <a:r>
              <a:rPr lang="en-US" sz="2000"/>
              <a:t> and carry blood from the heart to the organs</a:t>
            </a:r>
            <a:endParaRPr/>
          </a:p>
          <a:p>
            <a:pPr marL="406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Veins are </a:t>
            </a:r>
            <a:r>
              <a:rPr lang="en-US" sz="2000">
                <a:solidFill>
                  <a:schemeClr val="accent1"/>
                </a:solidFill>
              </a:rPr>
              <a:t>low in pressure</a:t>
            </a:r>
            <a:r>
              <a:rPr lang="en-US" sz="2000"/>
              <a:t> and are more likely to have an obstruction than arteries</a:t>
            </a:r>
            <a:endParaRPr sz="2000"/>
          </a:p>
        </p:txBody>
      </p:sp>
      <p:sp>
        <p:nvSpPr>
          <p:cNvPr id="229" name="Google Shape;229;p10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31" name="Google Shape;231;p10" descr="A picture containing tableware, cup, coffee cup&#10;&#10;Description automatically generated"/>
          <p:cNvPicPr preferRelativeResize="0"/>
          <p:nvPr/>
        </p:nvPicPr>
        <p:blipFill rotWithShape="1">
          <a:blip r:embed="rId3">
            <a:alphaModFix amt="80000"/>
          </a:blip>
          <a:srcRect t="17342" b="16518"/>
          <a:stretch/>
        </p:blipFill>
        <p:spPr>
          <a:xfrm>
            <a:off x="6766296" y="1478280"/>
            <a:ext cx="4809355" cy="41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37" name="Google Shape;237;p11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"/>
          <p:cNvSpPr txBox="1"/>
          <p:nvPr/>
        </p:nvSpPr>
        <p:spPr>
          <a:xfrm>
            <a:off x="723902" y="524743"/>
            <a:ext cx="793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Leaks and Obstructions (cont.)</a:t>
            </a:r>
            <a:endParaRPr/>
          </a:p>
        </p:txBody>
      </p:sp>
      <p:sp>
        <p:nvSpPr>
          <p:cNvPr id="239" name="Google Shape;239;p11"/>
          <p:cNvSpPr txBox="1">
            <a:spLocks noGrp="1"/>
          </p:cNvSpPr>
          <p:nvPr>
            <p:ph type="body" idx="1"/>
          </p:nvPr>
        </p:nvSpPr>
        <p:spPr>
          <a:xfrm>
            <a:off x="723900" y="1602300"/>
            <a:ext cx="6191400" cy="26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Aneurysm</a:t>
            </a:r>
            <a:r>
              <a:rPr lang="en-US" sz="2000"/>
              <a:t>: A </a:t>
            </a:r>
            <a:r>
              <a:rPr lang="en-US" sz="2000">
                <a:solidFill>
                  <a:schemeClr val="accent1"/>
                </a:solidFill>
              </a:rPr>
              <a:t>rip</a:t>
            </a:r>
            <a:r>
              <a:rPr lang="en-US" sz="2000"/>
              <a:t> in an artery</a:t>
            </a:r>
            <a:endParaRPr sz="2000"/>
          </a:p>
          <a:p>
            <a:pPr marL="812800" lvl="1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Serious and is a surgical emergency</a:t>
            </a:r>
            <a:endParaRPr/>
          </a:p>
          <a:p>
            <a:pPr marL="8128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064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Infarction</a:t>
            </a:r>
            <a:r>
              <a:rPr lang="en-US" sz="2000">
                <a:solidFill>
                  <a:schemeClr val="dk1"/>
                </a:solidFill>
              </a:rPr>
              <a:t>:</a:t>
            </a:r>
            <a:r>
              <a:rPr lang="en-US" sz="2000"/>
              <a:t> Cell death in a tissue due to </a:t>
            </a:r>
            <a:r>
              <a:rPr lang="en-US" sz="2000">
                <a:solidFill>
                  <a:schemeClr val="accent1"/>
                </a:solidFill>
              </a:rPr>
              <a:t>lack of oxygen</a:t>
            </a:r>
            <a:endParaRPr sz="2000">
              <a:solidFill>
                <a:schemeClr val="accent1"/>
              </a:solidFill>
            </a:endParaRPr>
          </a:p>
          <a:p>
            <a:pPr marL="406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064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Stroke</a:t>
            </a:r>
            <a:r>
              <a:rPr lang="en-US" sz="2000"/>
              <a:t>: </a:t>
            </a:r>
            <a:r>
              <a:rPr lang="en-US" sz="2000">
                <a:solidFill>
                  <a:schemeClr val="accent1"/>
                </a:solidFill>
              </a:rPr>
              <a:t>Infarction</a:t>
            </a:r>
            <a:r>
              <a:rPr lang="en-US" sz="2000"/>
              <a:t> in the brain</a:t>
            </a:r>
            <a:endParaRPr sz="2000"/>
          </a:p>
          <a:p>
            <a:pPr marL="406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064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rgbClr val="7D2248"/>
                </a:solidFill>
              </a:rPr>
              <a:t>Atherosclerosis</a:t>
            </a:r>
            <a:r>
              <a:rPr lang="en-US" sz="2000"/>
              <a:t>: </a:t>
            </a:r>
            <a:r>
              <a:rPr lang="en-US" sz="2000">
                <a:solidFill>
                  <a:schemeClr val="accent1"/>
                </a:solidFill>
              </a:rPr>
              <a:t>stiffening of arteries</a:t>
            </a:r>
            <a:r>
              <a:rPr lang="en-US" sz="2000"/>
              <a:t> due to a buildup of fat or lipids on an arterial wall</a:t>
            </a:r>
            <a:endParaRPr sz="2000"/>
          </a:p>
          <a:p>
            <a:pPr marL="406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40" name="Google Shape;240;p11" descr="A picture containing tableware, cup, coffee cup&#10;&#10;Description automatically generated"/>
          <p:cNvPicPr preferRelativeResize="0"/>
          <p:nvPr/>
        </p:nvPicPr>
        <p:blipFill rotWithShape="1">
          <a:blip r:embed="rId3">
            <a:alphaModFix amt="80000"/>
          </a:blip>
          <a:srcRect t="17341" b="16521"/>
          <a:stretch/>
        </p:blipFill>
        <p:spPr>
          <a:xfrm>
            <a:off x="6766296" y="1478280"/>
            <a:ext cx="4809353" cy="41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-Lorem_Theme1">
  <a:themeElements>
    <a:clrScheme name="NLOREM-FIN 1">
      <a:dk1>
        <a:srgbClr val="000000"/>
      </a:dk1>
      <a:lt1>
        <a:srgbClr val="FFFFFF"/>
      </a:lt1>
      <a:dk2>
        <a:srgbClr val="434345"/>
      </a:dk2>
      <a:lt2>
        <a:srgbClr val="EFEFEF"/>
      </a:lt2>
      <a:accent1>
        <a:srgbClr val="D86018"/>
      </a:accent1>
      <a:accent2>
        <a:srgbClr val="7D2248"/>
      </a:accent2>
      <a:accent3>
        <a:srgbClr val="9EA2A2"/>
      </a:accent3>
      <a:accent4>
        <a:srgbClr val="C1A01D"/>
      </a:accent4>
      <a:accent5>
        <a:srgbClr val="AF272F"/>
      </a:accent5>
      <a:accent6>
        <a:srgbClr val="F1BE48"/>
      </a:accent6>
      <a:hlink>
        <a:srgbClr val="4598CB"/>
      </a:hlink>
      <a:folHlink>
        <a:srgbClr val="1A365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n-Lorem">
      <a:dk1>
        <a:srgbClr val="000000"/>
      </a:dk1>
      <a:lt1>
        <a:srgbClr val="FFFFFF"/>
      </a:lt1>
      <a:dk2>
        <a:srgbClr val="808484"/>
      </a:dk2>
      <a:lt2>
        <a:srgbClr val="E7E6E6"/>
      </a:lt2>
      <a:accent1>
        <a:srgbClr val="D86018"/>
      </a:accent1>
      <a:accent2>
        <a:srgbClr val="7D2248"/>
      </a:accent2>
      <a:accent3>
        <a:srgbClr val="9EA2A2"/>
      </a:accent3>
      <a:accent4>
        <a:srgbClr val="C1A01E"/>
      </a:accent4>
      <a:accent5>
        <a:srgbClr val="AF272F"/>
      </a:accent5>
      <a:accent6>
        <a:srgbClr val="F1BE48"/>
      </a:accent6>
      <a:hlink>
        <a:srgbClr val="7D2248"/>
      </a:hlink>
      <a:folHlink>
        <a:srgbClr val="D860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Widescreen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Lato</vt:lpstr>
      <vt:lpstr>Arial</vt:lpstr>
      <vt:lpstr>Calibri</vt:lpstr>
      <vt:lpstr>Radley</vt:lpstr>
      <vt:lpstr>Century</vt:lpstr>
      <vt:lpstr>n-Lorem_Theme1</vt:lpstr>
      <vt:lpstr>1_Office Theme</vt:lpstr>
      <vt:lpstr>Intro to Medical Science: Cardiovascular System Part 1: Blood</vt:lpstr>
      <vt:lpstr>Find our Podcast Series on any of your podcast streaming  apps or on our website, www.nlorem.org  Questions/inquiries can be sent to podcast@nlorem.org </vt:lpstr>
      <vt:lpstr>The Cardiovascular System</vt:lpstr>
      <vt:lpstr>The Cardiovascular System (Cont.)</vt:lpstr>
      <vt:lpstr>Blood and the Oxygen Cycle</vt:lpstr>
      <vt:lpstr>Supporting The Oxygen Cycle</vt:lpstr>
      <vt:lpstr>Blood Diseases</vt:lpstr>
      <vt:lpstr>PowerPoint Presentation</vt:lpstr>
      <vt:lpstr>PowerPoint Presentation</vt:lpstr>
      <vt:lpstr>How to Stop Leaks</vt:lpstr>
      <vt:lpstr>Clotting</vt:lpstr>
      <vt:lpstr>The Liver’s Role in Blood</vt:lpstr>
      <vt:lpstr>Loss of Blood</vt:lpstr>
      <vt:lpstr> Follow us 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Medical Science: Cardiovascular System Part 1: Blood</dc:title>
  <dc:creator>Amy Williford</dc:creator>
  <cp:lastModifiedBy>Andrew Serrano</cp:lastModifiedBy>
  <cp:revision>1</cp:revision>
  <dcterms:created xsi:type="dcterms:W3CDTF">2022-04-09T19:58:18Z</dcterms:created>
  <dcterms:modified xsi:type="dcterms:W3CDTF">2023-03-24T16:30:27Z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0x0101003718FE4B25515F418703A6DC2ED8E18B</vt:lpwstr>
  </property>
  <property fmtid="{D5CDD505-2E9C-101B-9397-08002B2CF9AE}" pid="3" name="MediaServiceImageTags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